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1" r:id="rId2"/>
  </p:sldMasterIdLst>
  <p:notesMasterIdLst>
    <p:notesMasterId r:id="rId26"/>
  </p:notesMasterIdLst>
  <p:handoutMasterIdLst>
    <p:handoutMasterId r:id="rId27"/>
  </p:handoutMasterIdLst>
  <p:sldIdLst>
    <p:sldId id="256" r:id="rId3"/>
    <p:sldId id="321" r:id="rId4"/>
    <p:sldId id="322" r:id="rId5"/>
    <p:sldId id="370" r:id="rId6"/>
    <p:sldId id="373" r:id="rId7"/>
    <p:sldId id="358" r:id="rId8"/>
    <p:sldId id="380" r:id="rId9"/>
    <p:sldId id="363" r:id="rId10"/>
    <p:sldId id="374" r:id="rId11"/>
    <p:sldId id="375" r:id="rId12"/>
    <p:sldId id="376" r:id="rId13"/>
    <p:sldId id="377" r:id="rId14"/>
    <p:sldId id="378" r:id="rId15"/>
    <p:sldId id="379" r:id="rId16"/>
    <p:sldId id="381" r:id="rId17"/>
    <p:sldId id="382" r:id="rId18"/>
    <p:sldId id="355" r:id="rId19"/>
    <p:sldId id="332" r:id="rId20"/>
    <p:sldId id="317" r:id="rId21"/>
    <p:sldId id="301" r:id="rId22"/>
    <p:sldId id="371" r:id="rId23"/>
    <p:sldId id="368" r:id="rId24"/>
    <p:sldId id="354" r:id="rId25"/>
  </p:sldIdLst>
  <p:sldSz cx="12192000" cy="6858000"/>
  <p:notesSz cx="7102475" cy="8991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FD9"/>
    <a:srgbClr val="FFE6CC"/>
    <a:srgbClr val="FFFAF1"/>
    <a:srgbClr val="3366CC"/>
    <a:srgbClr val="EEF3FC"/>
    <a:srgbClr val="DDE7FA"/>
    <a:srgbClr val="9DB9F1"/>
    <a:srgbClr val="CBD9F7"/>
    <a:srgbClr val="BED0F5"/>
    <a:srgbClr val="DEE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96408" autoAdjust="0"/>
  </p:normalViewPr>
  <p:slideViewPr>
    <p:cSldViewPr>
      <p:cViewPr varScale="1">
        <p:scale>
          <a:sx n="111" d="100"/>
          <a:sy n="111" d="100"/>
        </p:scale>
        <p:origin x="806" y="6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45E7D30-8A59-441A-B83E-31075715E6BD}"/>
              </a:ext>
            </a:extLst>
          </p:cNvPr>
          <p:cNvSpPr>
            <a:spLocks noGrp="1" noChangeArrowheads="1"/>
          </p:cNvSpPr>
          <p:nvPr>
            <p:ph type="hdr" sz="quarter"/>
          </p:nvPr>
        </p:nvSpPr>
        <p:spPr bwMode="auto">
          <a:xfrm>
            <a:off x="0" y="0"/>
            <a:ext cx="3078163" cy="4492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mn-ea"/>
              </a:defRPr>
            </a:lvl1pPr>
          </a:lstStyle>
          <a:p>
            <a:pPr>
              <a:defRPr/>
            </a:pPr>
            <a:endParaRPr lang="en-US" altLang="zh-CN"/>
          </a:p>
        </p:txBody>
      </p:sp>
      <p:sp>
        <p:nvSpPr>
          <p:cNvPr id="112643" name="Rectangle 3">
            <a:extLst>
              <a:ext uri="{FF2B5EF4-FFF2-40B4-BE49-F238E27FC236}">
                <a16:creationId xmlns:a16="http://schemas.microsoft.com/office/drawing/2014/main" id="{DFE825C7-DA5B-4709-912E-8BA3762C538C}"/>
              </a:ext>
            </a:extLst>
          </p:cNvPr>
          <p:cNvSpPr>
            <a:spLocks noGrp="1" noChangeArrowheads="1"/>
          </p:cNvSpPr>
          <p:nvPr>
            <p:ph type="dt" sz="quarter" idx="1"/>
          </p:nvPr>
        </p:nvSpPr>
        <p:spPr bwMode="auto">
          <a:xfrm>
            <a:off x="4022725" y="0"/>
            <a:ext cx="3078163" cy="449263"/>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ltLang="zh-CN"/>
          </a:p>
        </p:txBody>
      </p:sp>
      <p:sp>
        <p:nvSpPr>
          <p:cNvPr id="112644" name="Rectangle 4">
            <a:extLst>
              <a:ext uri="{FF2B5EF4-FFF2-40B4-BE49-F238E27FC236}">
                <a16:creationId xmlns:a16="http://schemas.microsoft.com/office/drawing/2014/main" id="{98647823-0690-48A6-8D10-447C6FF8AE48}"/>
              </a:ext>
            </a:extLst>
          </p:cNvPr>
          <p:cNvSpPr>
            <a:spLocks noGrp="1" noChangeArrowheads="1"/>
          </p:cNvSpPr>
          <p:nvPr>
            <p:ph type="ftr" sz="quarter" idx="2"/>
          </p:nvPr>
        </p:nvSpPr>
        <p:spPr bwMode="auto">
          <a:xfrm>
            <a:off x="0" y="8540750"/>
            <a:ext cx="3078163" cy="449263"/>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mn-ea"/>
              </a:defRPr>
            </a:lvl1pPr>
          </a:lstStyle>
          <a:p>
            <a:pPr>
              <a:defRPr/>
            </a:pPr>
            <a:endParaRPr lang="en-US" altLang="zh-CN"/>
          </a:p>
        </p:txBody>
      </p:sp>
      <p:sp>
        <p:nvSpPr>
          <p:cNvPr id="112645" name="Rectangle 5">
            <a:extLst>
              <a:ext uri="{FF2B5EF4-FFF2-40B4-BE49-F238E27FC236}">
                <a16:creationId xmlns:a16="http://schemas.microsoft.com/office/drawing/2014/main" id="{FC76BC5C-6029-4FEF-9FE5-821A5D1E5FB2}"/>
              </a:ext>
            </a:extLst>
          </p:cNvPr>
          <p:cNvSpPr>
            <a:spLocks noGrp="1" noChangeArrowheads="1"/>
          </p:cNvSpPr>
          <p:nvPr>
            <p:ph type="sldNum" sz="quarter" idx="3"/>
          </p:nvPr>
        </p:nvSpPr>
        <p:spPr bwMode="auto">
          <a:xfrm>
            <a:off x="4022725" y="8540750"/>
            <a:ext cx="3078163" cy="449263"/>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5B8D959-4635-429F-8AAE-88EF11C0F5B9}"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E56A87E-B6CE-4753-B69E-110537809062}"/>
              </a:ext>
            </a:extLst>
          </p:cNvPr>
          <p:cNvSpPr>
            <a:spLocks noGrp="1"/>
          </p:cNvSpPr>
          <p:nvPr>
            <p:ph type="hdr" sz="quarter"/>
          </p:nvPr>
        </p:nvSpPr>
        <p:spPr>
          <a:xfrm>
            <a:off x="0" y="0"/>
            <a:ext cx="3078163" cy="449263"/>
          </a:xfrm>
          <a:prstGeom prst="rect">
            <a:avLst/>
          </a:prstGeom>
        </p:spPr>
        <p:txBody>
          <a:bodyPr vert="horz" lIns="91440" tIns="45720" rIns="91440" bIns="45720" rtlCol="0"/>
          <a:lstStyle>
            <a:lvl1pPr algn="l" eaLnBrk="1" hangingPunct="1">
              <a:defRPr sz="1200">
                <a:latin typeface="Arial" charset="0"/>
                <a:ea typeface="+mn-ea"/>
              </a:defRPr>
            </a:lvl1pPr>
          </a:lstStyle>
          <a:p>
            <a:pPr>
              <a:defRPr/>
            </a:pPr>
            <a:endParaRPr lang="zh-CN" altLang="en-US"/>
          </a:p>
        </p:txBody>
      </p:sp>
      <p:sp>
        <p:nvSpPr>
          <p:cNvPr id="3" name="日期占位符 2">
            <a:extLst>
              <a:ext uri="{FF2B5EF4-FFF2-40B4-BE49-F238E27FC236}">
                <a16:creationId xmlns:a16="http://schemas.microsoft.com/office/drawing/2014/main" id="{A5DE7C0F-ADE2-451F-8F20-F540530030BA}"/>
              </a:ext>
            </a:extLst>
          </p:cNvPr>
          <p:cNvSpPr>
            <a:spLocks noGrp="1"/>
          </p:cNvSpPr>
          <p:nvPr>
            <p:ph type="dt" idx="1"/>
          </p:nvPr>
        </p:nvSpPr>
        <p:spPr>
          <a:xfrm>
            <a:off x="4022725" y="0"/>
            <a:ext cx="3078163" cy="449263"/>
          </a:xfrm>
          <a:prstGeom prst="rect">
            <a:avLst/>
          </a:prstGeom>
        </p:spPr>
        <p:txBody>
          <a:bodyPr vert="horz" lIns="91440" tIns="45720" rIns="91440" bIns="45720" rtlCol="0"/>
          <a:lstStyle>
            <a:lvl1pPr algn="r" eaLnBrk="1" hangingPunct="1">
              <a:defRPr sz="1200">
                <a:latin typeface="Arial" charset="0"/>
                <a:ea typeface="+mn-ea"/>
              </a:defRPr>
            </a:lvl1pPr>
          </a:lstStyle>
          <a:p>
            <a:pPr>
              <a:defRPr/>
            </a:pPr>
            <a:fld id="{27BEABD9-09C0-4303-B38C-E769E87D1CB8}" type="datetimeFigureOut">
              <a:rPr lang="zh-CN" altLang="en-US"/>
              <a:pPr>
                <a:defRPr/>
              </a:pPr>
              <a:t>2025/10/31</a:t>
            </a:fld>
            <a:endParaRPr lang="zh-CN" altLang="en-US"/>
          </a:p>
        </p:txBody>
      </p:sp>
      <p:sp>
        <p:nvSpPr>
          <p:cNvPr id="4" name="幻灯片图像占位符 3">
            <a:extLst>
              <a:ext uri="{FF2B5EF4-FFF2-40B4-BE49-F238E27FC236}">
                <a16:creationId xmlns:a16="http://schemas.microsoft.com/office/drawing/2014/main" id="{A74AB11F-11ED-43A2-BCD2-D5341475B8B1}"/>
              </a:ext>
            </a:extLst>
          </p:cNvPr>
          <p:cNvSpPr>
            <a:spLocks noGrp="1" noRot="1" noChangeAspect="1"/>
          </p:cNvSpPr>
          <p:nvPr>
            <p:ph type="sldImg" idx="2"/>
          </p:nvPr>
        </p:nvSpPr>
        <p:spPr>
          <a:xfrm>
            <a:off x="554038" y="674688"/>
            <a:ext cx="5994400" cy="33718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A41DAC37-9E81-4989-81E5-20523CF8EE50}"/>
              </a:ext>
            </a:extLst>
          </p:cNvPr>
          <p:cNvSpPr>
            <a:spLocks noGrp="1"/>
          </p:cNvSpPr>
          <p:nvPr>
            <p:ph type="body" sz="quarter" idx="3"/>
          </p:nvPr>
        </p:nvSpPr>
        <p:spPr>
          <a:xfrm>
            <a:off x="709613" y="4270375"/>
            <a:ext cx="5683250" cy="4046538"/>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AAA8DCE1-8F82-4BA6-8BF0-C0AEEAB56E8F}"/>
              </a:ext>
            </a:extLst>
          </p:cNvPr>
          <p:cNvSpPr>
            <a:spLocks noGrp="1"/>
          </p:cNvSpPr>
          <p:nvPr>
            <p:ph type="ftr" sz="quarter" idx="4"/>
          </p:nvPr>
        </p:nvSpPr>
        <p:spPr>
          <a:xfrm>
            <a:off x="0" y="8540750"/>
            <a:ext cx="3078163" cy="449263"/>
          </a:xfrm>
          <a:prstGeom prst="rect">
            <a:avLst/>
          </a:prstGeom>
        </p:spPr>
        <p:txBody>
          <a:bodyPr vert="horz" lIns="91440" tIns="45720" rIns="91440" bIns="45720" rtlCol="0" anchor="b"/>
          <a:lstStyle>
            <a:lvl1pPr algn="l" eaLnBrk="1" hangingPunct="1">
              <a:defRPr sz="1200">
                <a:latin typeface="Arial" charset="0"/>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DA91F499-5119-41A8-B490-27B573C50D9B}"/>
              </a:ext>
            </a:extLst>
          </p:cNvPr>
          <p:cNvSpPr>
            <a:spLocks noGrp="1"/>
          </p:cNvSpPr>
          <p:nvPr>
            <p:ph type="sldNum" sz="quarter" idx="5"/>
          </p:nvPr>
        </p:nvSpPr>
        <p:spPr>
          <a:xfrm>
            <a:off x="4022725" y="8540750"/>
            <a:ext cx="3078163" cy="4492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2D6679F-F389-413B-88E9-ED75DA75FC5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2D6679F-F389-413B-88E9-ED75DA75FC5F}" type="slidenum">
              <a:rPr lang="zh-CN" altLang="en-US" smtClean="0"/>
              <a:pPr>
                <a:defRPr/>
              </a:pPr>
              <a:t>1</a:t>
            </a:fld>
            <a:endParaRPr lang="zh-CN" altLang="en-US"/>
          </a:p>
        </p:txBody>
      </p:sp>
    </p:spTree>
    <p:extLst>
      <p:ext uri="{BB962C8B-B14F-4D97-AF65-F5344CB8AC3E}">
        <p14:creationId xmlns:p14="http://schemas.microsoft.com/office/powerpoint/2010/main" val="2136068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502236AB-26E4-4245-AAFE-D1310A05CAE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55654F82-DB27-4C80-A579-CF089534C5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3316" name="灯片编号占位符 3">
            <a:extLst>
              <a:ext uri="{FF2B5EF4-FFF2-40B4-BE49-F238E27FC236}">
                <a16:creationId xmlns:a16="http://schemas.microsoft.com/office/drawing/2014/main" id="{27AE26F4-AA37-4138-85BB-014C4B73DD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5251934-B516-4DD7-B955-D6997E489088}"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2D6679F-F389-413B-88E9-ED75DA75FC5F}" type="slidenum">
              <a:rPr lang="zh-CN" altLang="en-US" smtClean="0"/>
              <a:pPr>
                <a:defRPr/>
              </a:pPr>
              <a:t>3</a:t>
            </a:fld>
            <a:endParaRPr lang="zh-CN" altLang="en-US"/>
          </a:p>
        </p:txBody>
      </p:sp>
    </p:spTree>
    <p:extLst>
      <p:ext uri="{BB962C8B-B14F-4D97-AF65-F5344CB8AC3E}">
        <p14:creationId xmlns:p14="http://schemas.microsoft.com/office/powerpoint/2010/main" val="1523301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2D6679F-F389-413B-88E9-ED75DA75FC5F}" type="slidenum">
              <a:rPr lang="zh-CN" altLang="en-US" smtClean="0"/>
              <a:pPr>
                <a:defRPr/>
              </a:pPr>
              <a:t>5</a:t>
            </a:fld>
            <a:endParaRPr lang="zh-CN" altLang="en-US"/>
          </a:p>
        </p:txBody>
      </p:sp>
    </p:spTree>
    <p:extLst>
      <p:ext uri="{BB962C8B-B14F-4D97-AF65-F5344CB8AC3E}">
        <p14:creationId xmlns:p14="http://schemas.microsoft.com/office/powerpoint/2010/main" val="3839072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52C1B-72EF-3A91-7916-35E091E332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26AA70-E4E5-B874-5338-5DA176E4211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8BD828-D887-DD9E-011B-D77295FF004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878C9B0-F916-B997-A63D-CB998A901A48}"/>
              </a:ext>
            </a:extLst>
          </p:cNvPr>
          <p:cNvSpPr>
            <a:spLocks noGrp="1"/>
          </p:cNvSpPr>
          <p:nvPr>
            <p:ph type="sldNum" sz="quarter" idx="5"/>
          </p:nvPr>
        </p:nvSpPr>
        <p:spPr/>
        <p:txBody>
          <a:bodyPr/>
          <a:lstStyle/>
          <a:p>
            <a:pPr>
              <a:defRPr/>
            </a:pPr>
            <a:fld id="{E2D6679F-F389-413B-88E9-ED75DA75FC5F}" type="slidenum">
              <a:rPr lang="zh-CN" altLang="en-US" smtClean="0"/>
              <a:pPr>
                <a:defRPr/>
              </a:pPr>
              <a:t>7</a:t>
            </a:fld>
            <a:endParaRPr lang="zh-CN" altLang="en-US"/>
          </a:p>
        </p:txBody>
      </p:sp>
    </p:spTree>
    <p:extLst>
      <p:ext uri="{BB962C8B-B14F-4D97-AF65-F5344CB8AC3E}">
        <p14:creationId xmlns:p14="http://schemas.microsoft.com/office/powerpoint/2010/main" val="2994221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2D6679F-F389-413B-88E9-ED75DA75FC5F}" type="slidenum">
              <a:rPr lang="zh-CN" altLang="en-US" smtClean="0"/>
              <a:pPr>
                <a:defRPr/>
              </a:pPr>
              <a:t>8</a:t>
            </a:fld>
            <a:endParaRPr lang="zh-CN" altLang="en-US"/>
          </a:p>
        </p:txBody>
      </p:sp>
    </p:spTree>
    <p:extLst>
      <p:ext uri="{BB962C8B-B14F-4D97-AF65-F5344CB8AC3E}">
        <p14:creationId xmlns:p14="http://schemas.microsoft.com/office/powerpoint/2010/main" val="3164286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F1B88B8A-E424-42A3-96E6-00D9D4BB35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31EA9A79-3C73-42B3-9010-66DCA4326D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6628" name="灯片编号占位符 3">
            <a:extLst>
              <a:ext uri="{FF2B5EF4-FFF2-40B4-BE49-F238E27FC236}">
                <a16:creationId xmlns:a16="http://schemas.microsoft.com/office/drawing/2014/main" id="{306C5A0C-0B0E-4C12-9B54-46E7239FFD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0C48382-2632-481E-9589-C5FF6AEF153A}" type="slidenum">
              <a:rPr lang="zh-CN" altLang="en-US" smtClean="0"/>
              <a:pPr/>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E9572EE6-72B6-4DBA-8830-FB657A2974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4E9457FE-DD49-4D14-B5FA-85EDA419EB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a:extLst>
              <a:ext uri="{FF2B5EF4-FFF2-40B4-BE49-F238E27FC236}">
                <a16:creationId xmlns:a16="http://schemas.microsoft.com/office/drawing/2014/main" id="{193B114D-D1BD-405D-8140-D094FE01F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C2FFE80-F84C-4634-8AC3-A210EA5C313C}" type="slidenum">
              <a:rPr lang="zh-CN" altLang="en-US" smtClean="0"/>
              <a:pPr/>
              <a:t>18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2D6679F-F389-413B-88E9-ED75DA75FC5F}" type="slidenum">
              <a:rPr lang="zh-CN" altLang="en-US" smtClean="0"/>
              <a:pPr>
                <a:defRPr/>
              </a:pPr>
              <a:t>22</a:t>
            </a:fld>
            <a:endParaRPr lang="zh-CN" altLang="en-US"/>
          </a:p>
        </p:txBody>
      </p:sp>
    </p:spTree>
    <p:extLst>
      <p:ext uri="{BB962C8B-B14F-4D97-AF65-F5344CB8AC3E}">
        <p14:creationId xmlns:p14="http://schemas.microsoft.com/office/powerpoint/2010/main" val="3634455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9">
            <a:extLst>
              <a:ext uri="{FF2B5EF4-FFF2-40B4-BE49-F238E27FC236}">
                <a16:creationId xmlns:a16="http://schemas.microsoft.com/office/drawing/2014/main" id="{C76CDEF8-2773-4832-9C1D-89EFEA2F5510}"/>
              </a:ext>
            </a:extLst>
          </p:cNvPr>
          <p:cNvGrpSpPr>
            <a:grpSpLocks/>
          </p:cNvGrpSpPr>
          <p:nvPr/>
        </p:nvGrpSpPr>
        <p:grpSpPr bwMode="auto">
          <a:xfrm>
            <a:off x="1524000" y="628650"/>
            <a:ext cx="10682288" cy="2571750"/>
            <a:chOff x="720" y="396"/>
            <a:chExt cx="5047" cy="1620"/>
          </a:xfrm>
        </p:grpSpPr>
        <p:sp>
          <p:nvSpPr>
            <p:cNvPr id="5" name="Rectangle 18">
              <a:extLst>
                <a:ext uri="{FF2B5EF4-FFF2-40B4-BE49-F238E27FC236}">
                  <a16:creationId xmlns:a16="http://schemas.microsoft.com/office/drawing/2014/main" id="{1FE9C35B-D160-4A07-A00B-B9E294D9BC48}"/>
                </a:ext>
              </a:extLst>
            </p:cNvPr>
            <p:cNvSpPr>
              <a:spLocks noChangeArrowheads="1"/>
            </p:cNvSpPr>
            <p:nvPr userDrawn="1"/>
          </p:nvSpPr>
          <p:spPr bwMode="gray">
            <a:xfrm>
              <a:off x="1081" y="396"/>
              <a:ext cx="4686" cy="1596"/>
            </a:xfrm>
            <a:prstGeom prst="rect">
              <a:avLst/>
            </a:prstGeom>
            <a:solidFill>
              <a:schemeClr val="fo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6" name="Rectangle 28">
              <a:extLst>
                <a:ext uri="{FF2B5EF4-FFF2-40B4-BE49-F238E27FC236}">
                  <a16:creationId xmlns:a16="http://schemas.microsoft.com/office/drawing/2014/main" id="{CACC0E9C-50E8-44C2-8A1D-5B965CB374A3}"/>
                </a:ext>
              </a:extLst>
            </p:cNvPr>
            <p:cNvSpPr>
              <a:spLocks noChangeArrowheads="1"/>
            </p:cNvSpPr>
            <p:nvPr userDrawn="1"/>
          </p:nvSpPr>
          <p:spPr bwMode="gray">
            <a:xfrm>
              <a:off x="720" y="1440"/>
              <a:ext cx="576" cy="576"/>
            </a:xfrm>
            <a:prstGeom prst="rect">
              <a:avLst/>
            </a:prstGeom>
            <a:solidFill>
              <a:schemeClr val="folHlink"/>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grpSp>
      <p:sp>
        <p:nvSpPr>
          <p:cNvPr id="7" name="Rectangle 17">
            <a:extLst>
              <a:ext uri="{FF2B5EF4-FFF2-40B4-BE49-F238E27FC236}">
                <a16:creationId xmlns:a16="http://schemas.microsoft.com/office/drawing/2014/main" id="{AA47D117-7CDD-4701-83FC-E759CC18B508}"/>
              </a:ext>
            </a:extLst>
          </p:cNvPr>
          <p:cNvSpPr>
            <a:spLocks noChangeArrowheads="1"/>
          </p:cNvSpPr>
          <p:nvPr/>
        </p:nvSpPr>
        <p:spPr bwMode="gray">
          <a:xfrm>
            <a:off x="1506538" y="3141663"/>
            <a:ext cx="10685462" cy="574675"/>
          </a:xfrm>
          <a:prstGeom prst="rect">
            <a:avLst/>
          </a:prstGeom>
          <a:solidFill>
            <a:schemeClr val="tx2"/>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8" name="Rectangle 19">
            <a:extLst>
              <a:ext uri="{FF2B5EF4-FFF2-40B4-BE49-F238E27FC236}">
                <a16:creationId xmlns:a16="http://schemas.microsoft.com/office/drawing/2014/main" id="{B9252966-C946-42C1-B85A-29BA7C5B256A}"/>
              </a:ext>
            </a:extLst>
          </p:cNvPr>
          <p:cNvSpPr>
            <a:spLocks noChangeArrowheads="1"/>
          </p:cNvSpPr>
          <p:nvPr/>
        </p:nvSpPr>
        <p:spPr bwMode="gray">
          <a:xfrm>
            <a:off x="763588" y="2520950"/>
            <a:ext cx="768350" cy="641350"/>
          </a:xfrm>
          <a:prstGeom prst="rect">
            <a:avLst/>
          </a:prstGeom>
          <a:solidFill>
            <a:schemeClr val="accent2"/>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9" name="Rectangle 20">
            <a:extLst>
              <a:ext uri="{FF2B5EF4-FFF2-40B4-BE49-F238E27FC236}">
                <a16:creationId xmlns:a16="http://schemas.microsoft.com/office/drawing/2014/main" id="{0BA4A8FD-83A1-446C-BF50-D1BCF092BCE3}"/>
              </a:ext>
            </a:extLst>
          </p:cNvPr>
          <p:cNvSpPr>
            <a:spLocks noChangeArrowheads="1"/>
          </p:cNvSpPr>
          <p:nvPr/>
        </p:nvSpPr>
        <p:spPr bwMode="gray">
          <a:xfrm>
            <a:off x="2287588" y="628650"/>
            <a:ext cx="755650" cy="636588"/>
          </a:xfrm>
          <a:prstGeom prst="rect">
            <a:avLst/>
          </a:prstGeom>
          <a:solidFill>
            <a:schemeClr va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 name="Rectangle 21">
            <a:extLst>
              <a:ext uri="{FF2B5EF4-FFF2-40B4-BE49-F238E27FC236}">
                <a16:creationId xmlns:a16="http://schemas.microsoft.com/office/drawing/2014/main" id="{AC8FE966-5130-4689-98D9-E0791CDB93E1}"/>
              </a:ext>
            </a:extLst>
          </p:cNvPr>
          <p:cNvSpPr>
            <a:spLocks noChangeArrowheads="1"/>
          </p:cNvSpPr>
          <p:nvPr/>
        </p:nvSpPr>
        <p:spPr bwMode="gray">
          <a:xfrm>
            <a:off x="3036888" y="0"/>
            <a:ext cx="781050" cy="635000"/>
          </a:xfrm>
          <a:prstGeom prst="rect">
            <a:avLst/>
          </a:prstGeom>
          <a:solidFill>
            <a:schemeClr va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1" name="Rectangle 22">
            <a:extLst>
              <a:ext uri="{FF2B5EF4-FFF2-40B4-BE49-F238E27FC236}">
                <a16:creationId xmlns:a16="http://schemas.microsoft.com/office/drawing/2014/main" id="{A1216036-BAC6-49B8-8B75-C9D452104BE9}"/>
              </a:ext>
            </a:extLst>
          </p:cNvPr>
          <p:cNvSpPr>
            <a:spLocks noChangeArrowheads="1"/>
          </p:cNvSpPr>
          <p:nvPr/>
        </p:nvSpPr>
        <p:spPr bwMode="gray">
          <a:xfrm>
            <a:off x="3041650" y="628650"/>
            <a:ext cx="781050" cy="631825"/>
          </a:xfrm>
          <a:prstGeom prst="rect">
            <a:avLst/>
          </a:prstGeom>
          <a:solidFill>
            <a:schemeClr val="accent2"/>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2" name="Rectangle 23">
            <a:extLst>
              <a:ext uri="{FF2B5EF4-FFF2-40B4-BE49-F238E27FC236}">
                <a16:creationId xmlns:a16="http://schemas.microsoft.com/office/drawing/2014/main" id="{F1026F5F-02FB-4C01-989C-D6AE28FA3877}"/>
              </a:ext>
            </a:extLst>
          </p:cNvPr>
          <p:cNvSpPr>
            <a:spLocks noChangeArrowheads="1"/>
          </p:cNvSpPr>
          <p:nvPr/>
        </p:nvSpPr>
        <p:spPr bwMode="gray">
          <a:xfrm>
            <a:off x="1522413" y="1262063"/>
            <a:ext cx="765175" cy="625475"/>
          </a:xfrm>
          <a:prstGeom prst="rect">
            <a:avLst/>
          </a:prstGeom>
          <a:solidFill>
            <a:schemeClr va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3" name="Rectangle 24">
            <a:extLst>
              <a:ext uri="{FF2B5EF4-FFF2-40B4-BE49-F238E27FC236}">
                <a16:creationId xmlns:a16="http://schemas.microsoft.com/office/drawing/2014/main" id="{C5941BB1-F65B-4D86-8B71-B0767CED5F84}"/>
              </a:ext>
            </a:extLst>
          </p:cNvPr>
          <p:cNvSpPr>
            <a:spLocks noChangeArrowheads="1"/>
          </p:cNvSpPr>
          <p:nvPr/>
        </p:nvSpPr>
        <p:spPr bwMode="gray">
          <a:xfrm>
            <a:off x="2287588" y="1263650"/>
            <a:ext cx="755650" cy="622300"/>
          </a:xfrm>
          <a:prstGeom prst="rect">
            <a:avLst/>
          </a:prstGeom>
          <a:solidFill>
            <a:schemeClr val="accent2"/>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4" name="Rectangle 25">
            <a:extLst>
              <a:ext uri="{FF2B5EF4-FFF2-40B4-BE49-F238E27FC236}">
                <a16:creationId xmlns:a16="http://schemas.microsoft.com/office/drawing/2014/main" id="{66F6D0EA-08E8-4785-918B-D5E083419AF6}"/>
              </a:ext>
            </a:extLst>
          </p:cNvPr>
          <p:cNvSpPr>
            <a:spLocks noChangeArrowheads="1"/>
          </p:cNvSpPr>
          <p:nvPr/>
        </p:nvSpPr>
        <p:spPr bwMode="gray">
          <a:xfrm>
            <a:off x="763588" y="1885950"/>
            <a:ext cx="768350" cy="644525"/>
          </a:xfrm>
          <a:prstGeom prst="rect">
            <a:avLst/>
          </a:prstGeom>
          <a:solidFill>
            <a:schemeClr va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5" name="Rectangle 26">
            <a:extLst>
              <a:ext uri="{FF2B5EF4-FFF2-40B4-BE49-F238E27FC236}">
                <a16:creationId xmlns:a16="http://schemas.microsoft.com/office/drawing/2014/main" id="{09F4BCCF-9287-48BC-B77E-1DE99F261F0C}"/>
              </a:ext>
            </a:extLst>
          </p:cNvPr>
          <p:cNvSpPr>
            <a:spLocks noChangeArrowheads="1"/>
          </p:cNvSpPr>
          <p:nvPr/>
        </p:nvSpPr>
        <p:spPr bwMode="gray">
          <a:xfrm>
            <a:off x="1522413" y="1885950"/>
            <a:ext cx="768350" cy="644525"/>
          </a:xfrm>
          <a:prstGeom prst="rect">
            <a:avLst/>
          </a:prstGeom>
          <a:solidFill>
            <a:schemeClr val="accent2"/>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6" name="Rectangle 27">
            <a:extLst>
              <a:ext uri="{FF2B5EF4-FFF2-40B4-BE49-F238E27FC236}">
                <a16:creationId xmlns:a16="http://schemas.microsoft.com/office/drawing/2014/main" id="{14E5DF20-AD7B-48F8-A7CC-B2BA863FE45E}"/>
              </a:ext>
            </a:extLst>
          </p:cNvPr>
          <p:cNvSpPr>
            <a:spLocks noChangeArrowheads="1"/>
          </p:cNvSpPr>
          <p:nvPr/>
        </p:nvSpPr>
        <p:spPr bwMode="gray">
          <a:xfrm>
            <a:off x="0" y="2528888"/>
            <a:ext cx="766763" cy="633412"/>
          </a:xfrm>
          <a:prstGeom prst="rect">
            <a:avLst/>
          </a:prstGeom>
          <a:solidFill>
            <a:schemeClr va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3074" name="Rectangle 2"/>
          <p:cNvSpPr>
            <a:spLocks noGrp="1" noChangeArrowheads="1"/>
          </p:cNvSpPr>
          <p:nvPr>
            <p:ph type="ctrTitle"/>
          </p:nvPr>
        </p:nvSpPr>
        <p:spPr bwMode="gray">
          <a:xfrm>
            <a:off x="2336800" y="1800226"/>
            <a:ext cx="8839200" cy="1012825"/>
          </a:xfrm>
        </p:spPr>
        <p:txBody>
          <a:bodyPr/>
          <a:lstStyle>
            <a:lvl1pPr algn="ctr">
              <a:defRPr sz="3600" i="1">
                <a:latin typeface="Verdana" pitchFamily="34" charset="0"/>
              </a:defRPr>
            </a:lvl1pPr>
          </a:lstStyle>
          <a:p>
            <a:pPr lvl="0"/>
            <a:r>
              <a:rPr lang="zh-CN" altLang="en-US" noProof="0"/>
              <a:t>单击此处编辑母版标题样式</a:t>
            </a:r>
            <a:endParaRPr lang="en-US" altLang="zh-CN" noProof="0"/>
          </a:p>
        </p:txBody>
      </p:sp>
      <p:sp>
        <p:nvSpPr>
          <p:cNvPr id="3075" name="Rectangle 3"/>
          <p:cNvSpPr>
            <a:spLocks noGrp="1" noChangeArrowheads="1"/>
          </p:cNvSpPr>
          <p:nvPr>
            <p:ph type="subTitle" idx="1"/>
          </p:nvPr>
        </p:nvSpPr>
        <p:spPr bwMode="gray">
          <a:xfrm>
            <a:off x="2133600" y="3276600"/>
            <a:ext cx="8432800" cy="381000"/>
          </a:xfrm>
        </p:spPr>
        <p:txBody>
          <a:bodyPr/>
          <a:lstStyle>
            <a:lvl1pPr marL="0" indent="0" algn="ctr">
              <a:buFont typeface="Wingdings" pitchFamily="2" charset="2"/>
              <a:buNone/>
              <a:defRPr sz="1800" b="1">
                <a:solidFill>
                  <a:schemeClr val="bg1"/>
                </a:solidFill>
              </a:defRPr>
            </a:lvl1pPr>
          </a:lstStyle>
          <a:p>
            <a:pPr lvl="0"/>
            <a:r>
              <a:rPr lang="zh-CN" altLang="en-US" noProof="0"/>
              <a:t>单击此处编辑母版副标题样式</a:t>
            </a:r>
            <a:endParaRPr lang="en-US" altLang="zh-CN" noProof="0"/>
          </a:p>
        </p:txBody>
      </p:sp>
    </p:spTree>
    <p:extLst>
      <p:ext uri="{BB962C8B-B14F-4D97-AF65-F5344CB8AC3E}">
        <p14:creationId xmlns:p14="http://schemas.microsoft.com/office/powerpoint/2010/main" val="2517575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0E1D9010-0411-4354-8CA7-311F92270DE0}"/>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3143B454-2154-4936-A63A-2184ED59B5F2}"/>
              </a:ext>
            </a:extLst>
          </p:cNvPr>
          <p:cNvSpPr>
            <a:spLocks noGrp="1" noChangeArrowheads="1"/>
          </p:cNvSpPr>
          <p:nvPr>
            <p:ph type="sldNum" sz="quarter" idx="11"/>
          </p:nvPr>
        </p:nvSpPr>
        <p:spPr>
          <a:ln/>
        </p:spPr>
        <p:txBody>
          <a:bodyPr/>
          <a:lstStyle>
            <a:lvl1pPr>
              <a:defRPr/>
            </a:lvl1pPr>
          </a:lstStyle>
          <a:p>
            <a:pPr>
              <a:defRPr/>
            </a:pPr>
            <a:fld id="{EC57D64D-85C4-48BB-8975-3600E7A9987F}" type="slidenum">
              <a:rPr lang="en-US" altLang="zh-CN"/>
              <a:pPr>
                <a:defRPr/>
              </a:pPr>
              <a:t>‹#›</a:t>
            </a:fld>
            <a:endParaRPr lang="en-US" altLang="zh-CN"/>
          </a:p>
        </p:txBody>
      </p:sp>
      <p:sp>
        <p:nvSpPr>
          <p:cNvPr id="6" name="Rectangle 30">
            <a:extLst>
              <a:ext uri="{FF2B5EF4-FFF2-40B4-BE49-F238E27FC236}">
                <a16:creationId xmlns:a16="http://schemas.microsoft.com/office/drawing/2014/main" id="{45C01198-0763-4730-8213-5A2CD8943464}"/>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155031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57200"/>
            <a:ext cx="27432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457200"/>
            <a:ext cx="80264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BD41DB72-FF94-4495-A478-904DA6280247}"/>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86F7C954-D2E9-4C6D-B291-F93813447C4A}"/>
              </a:ext>
            </a:extLst>
          </p:cNvPr>
          <p:cNvSpPr>
            <a:spLocks noGrp="1" noChangeArrowheads="1"/>
          </p:cNvSpPr>
          <p:nvPr>
            <p:ph type="sldNum" sz="quarter" idx="11"/>
          </p:nvPr>
        </p:nvSpPr>
        <p:spPr>
          <a:ln/>
        </p:spPr>
        <p:txBody>
          <a:bodyPr/>
          <a:lstStyle>
            <a:lvl1pPr>
              <a:defRPr/>
            </a:lvl1pPr>
          </a:lstStyle>
          <a:p>
            <a:pPr>
              <a:defRPr/>
            </a:pPr>
            <a:fld id="{2C15154D-4E05-4618-BAF3-35F31311CE02}" type="slidenum">
              <a:rPr lang="en-US" altLang="zh-CN"/>
              <a:pPr>
                <a:defRPr/>
              </a:pPr>
              <a:t>‹#›</a:t>
            </a:fld>
            <a:endParaRPr lang="en-US" altLang="zh-CN"/>
          </a:p>
        </p:txBody>
      </p:sp>
      <p:sp>
        <p:nvSpPr>
          <p:cNvPr id="6" name="Rectangle 30">
            <a:extLst>
              <a:ext uri="{FF2B5EF4-FFF2-40B4-BE49-F238E27FC236}">
                <a16:creationId xmlns:a16="http://schemas.microsoft.com/office/drawing/2014/main" id="{572E22F6-9976-44F4-AC39-8A4E25E607F8}"/>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1058003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1"/>
            <a:ext cx="9855200" cy="487363"/>
          </a:xfrm>
        </p:spPr>
        <p:txBody>
          <a:bodyPr/>
          <a:lstStyle/>
          <a:p>
            <a:r>
              <a:rPr lang="zh-CN" altLang="en-US"/>
              <a:t>单击此处编辑母版标题样式</a:t>
            </a:r>
          </a:p>
        </p:txBody>
      </p:sp>
      <p:sp>
        <p:nvSpPr>
          <p:cNvPr id="3" name="表格占位符 2"/>
          <p:cNvSpPr>
            <a:spLocks noGrp="1"/>
          </p:cNvSpPr>
          <p:nvPr>
            <p:ph type="tbl" idx="1"/>
          </p:nvPr>
        </p:nvSpPr>
        <p:spPr>
          <a:xfrm>
            <a:off x="609600" y="1228726"/>
            <a:ext cx="10972800" cy="5248275"/>
          </a:xfrm>
        </p:spPr>
        <p:txBody>
          <a:bodyPr/>
          <a:lstStyle/>
          <a:p>
            <a:pPr lvl="0"/>
            <a:r>
              <a:rPr lang="zh-CN" altLang="en-US" noProof="0"/>
              <a:t>单击图标添加表格</a:t>
            </a:r>
          </a:p>
        </p:txBody>
      </p:sp>
      <p:sp>
        <p:nvSpPr>
          <p:cNvPr id="4" name="页脚占位符 3">
            <a:extLst>
              <a:ext uri="{FF2B5EF4-FFF2-40B4-BE49-F238E27FC236}">
                <a16:creationId xmlns:a16="http://schemas.microsoft.com/office/drawing/2014/main" id="{6F0A0D7C-E190-43FD-8FD7-02AFBB6DE283}"/>
              </a:ext>
            </a:extLst>
          </p:cNvPr>
          <p:cNvSpPr>
            <a:spLocks noGrp="1"/>
          </p:cNvSpPr>
          <p:nvPr>
            <p:ph type="ftr" sz="quarter" idx="10"/>
          </p:nvPr>
        </p:nvSpPr>
        <p:spPr/>
        <p:txBody>
          <a:bodyPr/>
          <a:lstStyle>
            <a:lvl1pPr>
              <a:defRPr/>
            </a:lvl1p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F545C1FD-EA17-4078-8F54-E3F1A795089F}"/>
              </a:ext>
            </a:extLst>
          </p:cNvPr>
          <p:cNvSpPr>
            <a:spLocks noGrp="1"/>
          </p:cNvSpPr>
          <p:nvPr>
            <p:ph type="sldNum" sz="quarter" idx="11"/>
          </p:nvPr>
        </p:nvSpPr>
        <p:spPr/>
        <p:txBody>
          <a:bodyPr/>
          <a:lstStyle>
            <a:lvl1pPr>
              <a:defRPr/>
            </a:lvl1pPr>
          </a:lstStyle>
          <a:p>
            <a:pPr>
              <a:defRPr/>
            </a:pPr>
            <a:fld id="{A1ACF983-63F3-44F4-8FB0-A6AB3126D392}" type="slidenum">
              <a:rPr lang="en-US" altLang="zh-CN"/>
              <a:pPr>
                <a:defRPr/>
              </a:pPr>
              <a:t>‹#›</a:t>
            </a:fld>
            <a:endParaRPr lang="en-US" altLang="zh-CN"/>
          </a:p>
        </p:txBody>
      </p:sp>
      <p:sp>
        <p:nvSpPr>
          <p:cNvPr id="6" name="日期占位符 5">
            <a:extLst>
              <a:ext uri="{FF2B5EF4-FFF2-40B4-BE49-F238E27FC236}">
                <a16:creationId xmlns:a16="http://schemas.microsoft.com/office/drawing/2014/main" id="{386F8796-9938-4867-BA60-B75821BC36B5}"/>
              </a:ext>
            </a:extLst>
          </p:cNvPr>
          <p:cNvSpPr>
            <a:spLocks noGrp="1"/>
          </p:cNvSpPr>
          <p:nvPr>
            <p:ph type="dt" sz="half" idx="12"/>
          </p:nvPr>
        </p:nvSpPr>
        <p:spPr>
          <a:xfrm>
            <a:off x="8593138" y="68263"/>
            <a:ext cx="3454400" cy="236537"/>
          </a:xfrm>
        </p:spPr>
        <p:txBody>
          <a:bodyPr/>
          <a:lstStyle>
            <a:lvl1pPr>
              <a:defRPr>
                <a:latin typeface="+mj-lt"/>
              </a:defRPr>
            </a:lvl1pPr>
          </a:lstStyle>
          <a:p>
            <a:pPr>
              <a:defRPr/>
            </a:pPr>
            <a:endParaRPr lang="en-US" altLang="zh-CN" dirty="0"/>
          </a:p>
        </p:txBody>
      </p:sp>
    </p:spTree>
    <p:extLst>
      <p:ext uri="{BB962C8B-B14F-4D97-AF65-F5344CB8AC3E}">
        <p14:creationId xmlns:p14="http://schemas.microsoft.com/office/powerpoint/2010/main" val="3490157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9">
            <a:extLst>
              <a:ext uri="{FF2B5EF4-FFF2-40B4-BE49-F238E27FC236}">
                <a16:creationId xmlns:a16="http://schemas.microsoft.com/office/drawing/2014/main" id="{3E0A18E0-33E9-494C-9801-3AFF2E0CCFEE}"/>
              </a:ext>
            </a:extLst>
          </p:cNvPr>
          <p:cNvGrpSpPr>
            <a:grpSpLocks/>
          </p:cNvGrpSpPr>
          <p:nvPr/>
        </p:nvGrpSpPr>
        <p:grpSpPr bwMode="auto">
          <a:xfrm>
            <a:off x="1524000" y="628650"/>
            <a:ext cx="10682288" cy="2571750"/>
            <a:chOff x="720" y="396"/>
            <a:chExt cx="5047" cy="1620"/>
          </a:xfrm>
        </p:grpSpPr>
        <p:sp>
          <p:nvSpPr>
            <p:cNvPr id="5" name="Rectangle 18">
              <a:extLst>
                <a:ext uri="{FF2B5EF4-FFF2-40B4-BE49-F238E27FC236}">
                  <a16:creationId xmlns:a16="http://schemas.microsoft.com/office/drawing/2014/main" id="{10E8F745-F4F4-467E-8A98-096B96AF27E5}"/>
                </a:ext>
              </a:extLst>
            </p:cNvPr>
            <p:cNvSpPr>
              <a:spLocks noChangeArrowheads="1"/>
            </p:cNvSpPr>
            <p:nvPr userDrawn="1"/>
          </p:nvSpPr>
          <p:spPr bwMode="gray">
            <a:xfrm>
              <a:off x="1081" y="396"/>
              <a:ext cx="4686" cy="1596"/>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6" name="Rectangle 28">
              <a:extLst>
                <a:ext uri="{FF2B5EF4-FFF2-40B4-BE49-F238E27FC236}">
                  <a16:creationId xmlns:a16="http://schemas.microsoft.com/office/drawing/2014/main" id="{1968D216-04CB-47B8-914A-AA7CE107999B}"/>
                </a:ext>
              </a:extLst>
            </p:cNvPr>
            <p:cNvSpPr>
              <a:spLocks noChangeArrowheads="1"/>
            </p:cNvSpPr>
            <p:nvPr userDrawn="1"/>
          </p:nvSpPr>
          <p:spPr bwMode="gray">
            <a:xfrm>
              <a:off x="720" y="1440"/>
              <a:ext cx="576" cy="576"/>
            </a:xfrm>
            <a:prstGeom prst="rect">
              <a:avLst/>
            </a:prstGeom>
            <a:solidFill>
              <a:schemeClr val="folHlink"/>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sp>
        <p:nvSpPr>
          <p:cNvPr id="7" name="Rectangle 17">
            <a:extLst>
              <a:ext uri="{FF2B5EF4-FFF2-40B4-BE49-F238E27FC236}">
                <a16:creationId xmlns:a16="http://schemas.microsoft.com/office/drawing/2014/main" id="{582EBAD4-48E0-486A-A908-EB6EE7E35740}"/>
              </a:ext>
            </a:extLst>
          </p:cNvPr>
          <p:cNvSpPr>
            <a:spLocks noChangeArrowheads="1"/>
          </p:cNvSpPr>
          <p:nvPr/>
        </p:nvSpPr>
        <p:spPr bwMode="gray">
          <a:xfrm>
            <a:off x="1506538" y="3141663"/>
            <a:ext cx="10685462" cy="574675"/>
          </a:xfrm>
          <a:prstGeom prst="rect">
            <a:avLst/>
          </a:prstGeom>
          <a:solidFill>
            <a:schemeClr val="tx2"/>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8" name="Rectangle 19">
            <a:extLst>
              <a:ext uri="{FF2B5EF4-FFF2-40B4-BE49-F238E27FC236}">
                <a16:creationId xmlns:a16="http://schemas.microsoft.com/office/drawing/2014/main" id="{201ED816-E41A-47A5-B8A6-93417A14E8A2}"/>
              </a:ext>
            </a:extLst>
          </p:cNvPr>
          <p:cNvSpPr>
            <a:spLocks noChangeArrowheads="1"/>
          </p:cNvSpPr>
          <p:nvPr/>
        </p:nvSpPr>
        <p:spPr bwMode="gray">
          <a:xfrm>
            <a:off x="763588" y="2520950"/>
            <a:ext cx="768350" cy="641350"/>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9" name="Rectangle 20">
            <a:extLst>
              <a:ext uri="{FF2B5EF4-FFF2-40B4-BE49-F238E27FC236}">
                <a16:creationId xmlns:a16="http://schemas.microsoft.com/office/drawing/2014/main" id="{A140C61D-8B9F-4A6A-AAA9-EC78AC08B2A9}"/>
              </a:ext>
            </a:extLst>
          </p:cNvPr>
          <p:cNvSpPr>
            <a:spLocks noChangeArrowheads="1"/>
          </p:cNvSpPr>
          <p:nvPr/>
        </p:nvSpPr>
        <p:spPr bwMode="gray">
          <a:xfrm>
            <a:off x="2287588" y="628650"/>
            <a:ext cx="755650" cy="636588"/>
          </a:xfrm>
          <a:prstGeom prst="rect">
            <a:avLst/>
          </a:prstGeom>
          <a:solidFill>
            <a:schemeClr va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 name="Rectangle 21">
            <a:extLst>
              <a:ext uri="{FF2B5EF4-FFF2-40B4-BE49-F238E27FC236}">
                <a16:creationId xmlns:a16="http://schemas.microsoft.com/office/drawing/2014/main" id="{155E6675-9644-4BAE-B086-D246403A57E4}"/>
              </a:ext>
            </a:extLst>
          </p:cNvPr>
          <p:cNvSpPr>
            <a:spLocks noChangeArrowheads="1"/>
          </p:cNvSpPr>
          <p:nvPr/>
        </p:nvSpPr>
        <p:spPr bwMode="gray">
          <a:xfrm>
            <a:off x="3036888" y="0"/>
            <a:ext cx="781050" cy="635000"/>
          </a:xfrm>
          <a:prstGeom prst="rect">
            <a:avLst/>
          </a:prstGeom>
          <a:solidFill>
            <a:schemeClr va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1" name="Rectangle 22">
            <a:extLst>
              <a:ext uri="{FF2B5EF4-FFF2-40B4-BE49-F238E27FC236}">
                <a16:creationId xmlns:a16="http://schemas.microsoft.com/office/drawing/2014/main" id="{B7ECBCC7-9130-42D3-BD83-298294F086C1}"/>
              </a:ext>
            </a:extLst>
          </p:cNvPr>
          <p:cNvSpPr>
            <a:spLocks noChangeArrowheads="1"/>
          </p:cNvSpPr>
          <p:nvPr/>
        </p:nvSpPr>
        <p:spPr bwMode="gray">
          <a:xfrm>
            <a:off x="3041650" y="628650"/>
            <a:ext cx="781050" cy="631825"/>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2" name="Rectangle 23">
            <a:extLst>
              <a:ext uri="{FF2B5EF4-FFF2-40B4-BE49-F238E27FC236}">
                <a16:creationId xmlns:a16="http://schemas.microsoft.com/office/drawing/2014/main" id="{5B0550F4-846A-40AF-A390-7C308CA614F2}"/>
              </a:ext>
            </a:extLst>
          </p:cNvPr>
          <p:cNvSpPr>
            <a:spLocks noChangeArrowheads="1"/>
          </p:cNvSpPr>
          <p:nvPr/>
        </p:nvSpPr>
        <p:spPr bwMode="gray">
          <a:xfrm>
            <a:off x="1522413" y="1262063"/>
            <a:ext cx="765175" cy="625475"/>
          </a:xfrm>
          <a:prstGeom prst="rect">
            <a:avLst/>
          </a:prstGeom>
          <a:solidFill>
            <a:schemeClr va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3" name="Rectangle 24">
            <a:extLst>
              <a:ext uri="{FF2B5EF4-FFF2-40B4-BE49-F238E27FC236}">
                <a16:creationId xmlns:a16="http://schemas.microsoft.com/office/drawing/2014/main" id="{AF306F29-5040-408A-9EDA-B3572B792746}"/>
              </a:ext>
            </a:extLst>
          </p:cNvPr>
          <p:cNvSpPr>
            <a:spLocks noChangeArrowheads="1"/>
          </p:cNvSpPr>
          <p:nvPr/>
        </p:nvSpPr>
        <p:spPr bwMode="gray">
          <a:xfrm>
            <a:off x="2287588" y="1263650"/>
            <a:ext cx="755650" cy="622300"/>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4" name="Rectangle 25">
            <a:extLst>
              <a:ext uri="{FF2B5EF4-FFF2-40B4-BE49-F238E27FC236}">
                <a16:creationId xmlns:a16="http://schemas.microsoft.com/office/drawing/2014/main" id="{432FE5B6-E3DB-483B-9BFC-33334158738C}"/>
              </a:ext>
            </a:extLst>
          </p:cNvPr>
          <p:cNvSpPr>
            <a:spLocks noChangeArrowheads="1"/>
          </p:cNvSpPr>
          <p:nvPr/>
        </p:nvSpPr>
        <p:spPr bwMode="gray">
          <a:xfrm>
            <a:off x="763588" y="1885950"/>
            <a:ext cx="768350" cy="644525"/>
          </a:xfrm>
          <a:prstGeom prst="rect">
            <a:avLst/>
          </a:prstGeom>
          <a:solidFill>
            <a:schemeClr va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5" name="Rectangle 26">
            <a:extLst>
              <a:ext uri="{FF2B5EF4-FFF2-40B4-BE49-F238E27FC236}">
                <a16:creationId xmlns:a16="http://schemas.microsoft.com/office/drawing/2014/main" id="{4B5AAEFE-1F8C-4027-9F34-0154F927DFCA}"/>
              </a:ext>
            </a:extLst>
          </p:cNvPr>
          <p:cNvSpPr>
            <a:spLocks noChangeArrowheads="1"/>
          </p:cNvSpPr>
          <p:nvPr/>
        </p:nvSpPr>
        <p:spPr bwMode="gray">
          <a:xfrm>
            <a:off x="1522413" y="1885950"/>
            <a:ext cx="768350" cy="644525"/>
          </a:xfrm>
          <a:prstGeom prst="rect">
            <a:avLst/>
          </a:prstGeom>
          <a:solidFill>
            <a:schemeClr val="accent2"/>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6" name="Rectangle 27">
            <a:extLst>
              <a:ext uri="{FF2B5EF4-FFF2-40B4-BE49-F238E27FC236}">
                <a16:creationId xmlns:a16="http://schemas.microsoft.com/office/drawing/2014/main" id="{174C054A-505E-4774-844A-51665B5943F4}"/>
              </a:ext>
            </a:extLst>
          </p:cNvPr>
          <p:cNvSpPr>
            <a:spLocks noChangeArrowheads="1"/>
          </p:cNvSpPr>
          <p:nvPr/>
        </p:nvSpPr>
        <p:spPr bwMode="gray">
          <a:xfrm>
            <a:off x="0" y="2528888"/>
            <a:ext cx="766763" cy="633412"/>
          </a:xfrm>
          <a:prstGeom prst="rect">
            <a:avLst/>
          </a:prstGeom>
          <a:solidFill>
            <a:schemeClr va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nvGrpSpPr>
          <p:cNvPr id="17" name="Group 16">
            <a:extLst>
              <a:ext uri="{FF2B5EF4-FFF2-40B4-BE49-F238E27FC236}">
                <a16:creationId xmlns:a16="http://schemas.microsoft.com/office/drawing/2014/main" id="{BEDEC3B3-42F4-41E9-8E74-3B0B41804845}"/>
              </a:ext>
            </a:extLst>
          </p:cNvPr>
          <p:cNvGrpSpPr>
            <a:grpSpLocks/>
          </p:cNvGrpSpPr>
          <p:nvPr/>
        </p:nvGrpSpPr>
        <p:grpSpPr bwMode="auto">
          <a:xfrm>
            <a:off x="5588000" y="5410200"/>
            <a:ext cx="1727200" cy="695325"/>
            <a:chOff x="2680" y="3678"/>
            <a:chExt cx="680" cy="438"/>
          </a:xfrm>
        </p:grpSpPr>
        <p:sp>
          <p:nvSpPr>
            <p:cNvPr id="18" name="Text Box 14">
              <a:extLst>
                <a:ext uri="{FF2B5EF4-FFF2-40B4-BE49-F238E27FC236}">
                  <a16:creationId xmlns:a16="http://schemas.microsoft.com/office/drawing/2014/main" id="{241FF82D-3163-4497-BA5C-F174BE50600C}"/>
                </a:ext>
              </a:extLst>
            </p:cNvPr>
            <p:cNvSpPr txBox="1">
              <a:spLocks noChangeArrowheads="1"/>
            </p:cNvSpPr>
            <p:nvPr userDrawn="1"/>
          </p:nvSpPr>
          <p:spPr bwMode="gray">
            <a:xfrm>
              <a:off x="2680" y="3789"/>
              <a:ext cx="680" cy="327"/>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800" b="1">
                  <a:solidFill>
                    <a:schemeClr val="tx2"/>
                  </a:solidFill>
                </a:rPr>
                <a:t>LOGO</a:t>
              </a:r>
            </a:p>
          </p:txBody>
        </p:sp>
        <p:sp>
          <p:nvSpPr>
            <p:cNvPr id="19" name="AutoShape 15">
              <a:extLst>
                <a:ext uri="{FF2B5EF4-FFF2-40B4-BE49-F238E27FC236}">
                  <a16:creationId xmlns:a16="http://schemas.microsoft.com/office/drawing/2014/main" id="{E90D9413-E7C6-4EE7-9816-FB7202897922}"/>
                </a:ext>
              </a:extLst>
            </p:cNvPr>
            <p:cNvSpPr>
              <a:spLocks noChangeArrowheads="1"/>
            </p:cNvSpPr>
            <p:nvPr userDrawn="1"/>
          </p:nvSpPr>
          <p:spPr bwMode="gray">
            <a:xfrm rot="5400000">
              <a:off x="2928" y="3493"/>
              <a:ext cx="172" cy="542"/>
            </a:xfrm>
            <a:prstGeom prst="moon">
              <a:avLst>
                <a:gd name="adj" fmla="val 21208"/>
              </a:avLst>
            </a:prstGeom>
            <a:solidFill>
              <a:schemeClr val="accent2"/>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grpSp>
      <p:pic>
        <p:nvPicPr>
          <p:cNvPr id="20" name="图片 28">
            <a:extLst>
              <a:ext uri="{FF2B5EF4-FFF2-40B4-BE49-F238E27FC236}">
                <a16:creationId xmlns:a16="http://schemas.microsoft.com/office/drawing/2014/main" id="{CED75737-96A4-43D5-9056-D86C37AF53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13388" y="5197475"/>
            <a:ext cx="17272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bwMode="gray">
          <a:xfrm>
            <a:off x="2336800" y="1800226"/>
            <a:ext cx="8839200" cy="1012825"/>
          </a:xfrm>
        </p:spPr>
        <p:txBody>
          <a:bodyPr/>
          <a:lstStyle>
            <a:lvl1pPr algn="ctr">
              <a:defRPr sz="3600" i="1">
                <a:latin typeface="Verdana" pitchFamily="34" charset="0"/>
              </a:defRPr>
            </a:lvl1pPr>
          </a:lstStyle>
          <a:p>
            <a:pPr lvl="0"/>
            <a:r>
              <a:rPr lang="zh-CN" altLang="en-US" noProof="0"/>
              <a:t>单击此处编辑母版标题样式</a:t>
            </a:r>
            <a:endParaRPr lang="en-US" altLang="zh-CN" noProof="0"/>
          </a:p>
        </p:txBody>
      </p:sp>
      <p:sp>
        <p:nvSpPr>
          <p:cNvPr id="3075" name="Rectangle 3"/>
          <p:cNvSpPr>
            <a:spLocks noGrp="1" noChangeArrowheads="1"/>
          </p:cNvSpPr>
          <p:nvPr>
            <p:ph type="subTitle" idx="1"/>
          </p:nvPr>
        </p:nvSpPr>
        <p:spPr bwMode="gray">
          <a:xfrm>
            <a:off x="2133600" y="3276600"/>
            <a:ext cx="8432800" cy="381000"/>
          </a:xfrm>
        </p:spPr>
        <p:txBody>
          <a:bodyPr/>
          <a:lstStyle>
            <a:lvl1pPr marL="0" indent="0" algn="ctr">
              <a:buFont typeface="Wingdings" pitchFamily="2" charset="2"/>
              <a:buNone/>
              <a:defRPr sz="1800" b="1">
                <a:solidFill>
                  <a:schemeClr val="bg1"/>
                </a:solidFill>
              </a:defRPr>
            </a:lvl1pPr>
          </a:lstStyle>
          <a:p>
            <a:pPr lvl="0"/>
            <a:r>
              <a:rPr lang="zh-CN" altLang="en-US" noProof="0"/>
              <a:t>单击此处编辑母版副标题样式</a:t>
            </a:r>
            <a:endParaRPr lang="en-US" altLang="zh-CN" noProof="0"/>
          </a:p>
        </p:txBody>
      </p:sp>
    </p:spTree>
    <p:extLst>
      <p:ext uri="{BB962C8B-B14F-4D97-AF65-F5344CB8AC3E}">
        <p14:creationId xmlns:p14="http://schemas.microsoft.com/office/powerpoint/2010/main" val="2581326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68400" y="457200"/>
            <a:ext cx="9855200" cy="487363"/>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a:extLst>
              <a:ext uri="{FF2B5EF4-FFF2-40B4-BE49-F238E27FC236}">
                <a16:creationId xmlns:a16="http://schemas.microsoft.com/office/drawing/2014/main" id="{F7BFB953-B1E6-41FF-B6B3-2A709FA8ED1E}"/>
              </a:ext>
            </a:extLst>
          </p:cNvPr>
          <p:cNvSpPr>
            <a:spLocks noGrp="1"/>
          </p:cNvSpPr>
          <p:nvPr>
            <p:ph type="ftr" sz="quarter" idx="10"/>
          </p:nvPr>
        </p:nvSpPr>
        <p:spPr/>
        <p:txBody>
          <a:bodyPr/>
          <a:lstStyle>
            <a:lvl1pPr>
              <a:defRPr sz="1200">
                <a:latin typeface="华文行楷" pitchFamily="2" charset="-122"/>
                <a:ea typeface="华文行楷" pitchFamily="2" charset="-122"/>
              </a:defRPr>
            </a:lvl1p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B330983B-0ACC-40C5-9660-3128BA225F7D}"/>
              </a:ext>
            </a:extLst>
          </p:cNvPr>
          <p:cNvSpPr>
            <a:spLocks noGrp="1"/>
          </p:cNvSpPr>
          <p:nvPr>
            <p:ph type="sldNum" sz="quarter" idx="11"/>
          </p:nvPr>
        </p:nvSpPr>
        <p:spPr/>
        <p:txBody>
          <a:bodyPr/>
          <a:lstStyle>
            <a:lvl1pPr>
              <a:defRPr/>
            </a:lvl1pPr>
          </a:lstStyle>
          <a:p>
            <a:pPr>
              <a:defRPr/>
            </a:pPr>
            <a:fld id="{EE1B529C-1E6E-4F5D-9841-856A1415EE4D}" type="slidenum">
              <a:rPr lang="en-US" altLang="zh-CN"/>
              <a:pPr>
                <a:defRPr/>
              </a:pPr>
              <a:t>‹#›</a:t>
            </a:fld>
            <a:endParaRPr lang="en-US" altLang="zh-CN"/>
          </a:p>
        </p:txBody>
      </p:sp>
      <p:sp>
        <p:nvSpPr>
          <p:cNvPr id="6" name="日期占位符 5">
            <a:extLst>
              <a:ext uri="{FF2B5EF4-FFF2-40B4-BE49-F238E27FC236}">
                <a16:creationId xmlns:a16="http://schemas.microsoft.com/office/drawing/2014/main" id="{AAC20FC0-6ABD-4680-89C4-03E0D27BA9C6}"/>
              </a:ext>
            </a:extLst>
          </p:cNvPr>
          <p:cNvSpPr>
            <a:spLocks noGrp="1"/>
          </p:cNvSpPr>
          <p:nvPr>
            <p:ph type="dt" sz="half" idx="12"/>
          </p:nvPr>
        </p:nvSpPr>
        <p:spPr>
          <a:xfrm>
            <a:off x="8737600" y="115888"/>
            <a:ext cx="3454400" cy="236537"/>
          </a:xfrm>
        </p:spPr>
        <p:txBody>
          <a:bodyPr/>
          <a:lstStyle>
            <a:lvl1pPr>
              <a:defRPr>
                <a:latin typeface="+mj-lt"/>
              </a:defRPr>
            </a:lvl1pPr>
          </a:lstStyle>
          <a:p>
            <a:pPr>
              <a:defRPr/>
            </a:pPr>
            <a:endParaRPr lang="en-US" altLang="zh-CN" dirty="0"/>
          </a:p>
        </p:txBody>
      </p:sp>
    </p:spTree>
    <p:extLst>
      <p:ext uri="{BB962C8B-B14F-4D97-AF65-F5344CB8AC3E}">
        <p14:creationId xmlns:p14="http://schemas.microsoft.com/office/powerpoint/2010/main" val="38002978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16:creationId xmlns:a16="http://schemas.microsoft.com/office/drawing/2014/main" id="{2A78075A-2D56-424F-A2DF-612D7D69E467}"/>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66A4F80A-E491-4B5A-8B69-F8701DC06B76}"/>
              </a:ext>
            </a:extLst>
          </p:cNvPr>
          <p:cNvSpPr>
            <a:spLocks noGrp="1" noChangeArrowheads="1"/>
          </p:cNvSpPr>
          <p:nvPr>
            <p:ph type="sldNum" sz="quarter" idx="11"/>
          </p:nvPr>
        </p:nvSpPr>
        <p:spPr>
          <a:ln/>
        </p:spPr>
        <p:txBody>
          <a:bodyPr/>
          <a:lstStyle>
            <a:lvl1pPr>
              <a:defRPr/>
            </a:lvl1pPr>
          </a:lstStyle>
          <a:p>
            <a:pPr>
              <a:defRPr/>
            </a:pPr>
            <a:fld id="{772B22E8-21F7-43CB-AB46-55A1C6AE1E5E}" type="slidenum">
              <a:rPr lang="en-US" altLang="zh-CN"/>
              <a:pPr>
                <a:defRPr/>
              </a:pPr>
              <a:t>‹#›</a:t>
            </a:fld>
            <a:endParaRPr lang="en-US" altLang="zh-CN"/>
          </a:p>
        </p:txBody>
      </p:sp>
      <p:sp>
        <p:nvSpPr>
          <p:cNvPr id="6" name="Rectangle 30">
            <a:extLst>
              <a:ext uri="{FF2B5EF4-FFF2-40B4-BE49-F238E27FC236}">
                <a16:creationId xmlns:a16="http://schemas.microsoft.com/office/drawing/2014/main" id="{927A710C-E852-40D6-8132-D5953EFC41D3}"/>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29178029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28726"/>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28726"/>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F5FCA523-6803-45EA-B04C-4C3523E1065B}"/>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4A4E368B-6862-4ADA-ACA7-E58631736082}"/>
              </a:ext>
            </a:extLst>
          </p:cNvPr>
          <p:cNvSpPr>
            <a:spLocks noGrp="1" noChangeArrowheads="1"/>
          </p:cNvSpPr>
          <p:nvPr>
            <p:ph type="sldNum" sz="quarter" idx="11"/>
          </p:nvPr>
        </p:nvSpPr>
        <p:spPr>
          <a:ln/>
        </p:spPr>
        <p:txBody>
          <a:bodyPr/>
          <a:lstStyle>
            <a:lvl1pPr>
              <a:defRPr/>
            </a:lvl1pPr>
          </a:lstStyle>
          <a:p>
            <a:pPr>
              <a:defRPr/>
            </a:pPr>
            <a:fld id="{7550B879-FF51-4054-9567-BD02EBB6A698}" type="slidenum">
              <a:rPr lang="en-US" altLang="zh-CN"/>
              <a:pPr>
                <a:defRPr/>
              </a:pPr>
              <a:t>‹#›</a:t>
            </a:fld>
            <a:endParaRPr lang="en-US" altLang="zh-CN"/>
          </a:p>
        </p:txBody>
      </p:sp>
      <p:sp>
        <p:nvSpPr>
          <p:cNvPr id="7" name="Rectangle 30">
            <a:extLst>
              <a:ext uri="{FF2B5EF4-FFF2-40B4-BE49-F238E27FC236}">
                <a16:creationId xmlns:a16="http://schemas.microsoft.com/office/drawing/2014/main" id="{15B8D993-0C12-4DB1-ABDD-46301CD35E04}"/>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1960971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16:creationId xmlns:a16="http://schemas.microsoft.com/office/drawing/2014/main" id="{FFFA37D0-5465-4D08-A93F-A2E1EC5DE90C}"/>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8" name="Rectangle 6">
            <a:extLst>
              <a:ext uri="{FF2B5EF4-FFF2-40B4-BE49-F238E27FC236}">
                <a16:creationId xmlns:a16="http://schemas.microsoft.com/office/drawing/2014/main" id="{9184AC9B-EF87-4DC8-A94E-A3F5B429DF94}"/>
              </a:ext>
            </a:extLst>
          </p:cNvPr>
          <p:cNvSpPr>
            <a:spLocks noGrp="1" noChangeArrowheads="1"/>
          </p:cNvSpPr>
          <p:nvPr>
            <p:ph type="sldNum" sz="quarter" idx="11"/>
          </p:nvPr>
        </p:nvSpPr>
        <p:spPr>
          <a:ln/>
        </p:spPr>
        <p:txBody>
          <a:bodyPr/>
          <a:lstStyle>
            <a:lvl1pPr>
              <a:defRPr/>
            </a:lvl1pPr>
          </a:lstStyle>
          <a:p>
            <a:pPr>
              <a:defRPr/>
            </a:pPr>
            <a:fld id="{B63E70C6-73CD-46E2-8088-C89D4C47E4E6}" type="slidenum">
              <a:rPr lang="en-US" altLang="zh-CN"/>
              <a:pPr>
                <a:defRPr/>
              </a:pPr>
              <a:t>‹#›</a:t>
            </a:fld>
            <a:endParaRPr lang="en-US" altLang="zh-CN"/>
          </a:p>
        </p:txBody>
      </p:sp>
      <p:sp>
        <p:nvSpPr>
          <p:cNvPr id="9" name="Rectangle 30">
            <a:extLst>
              <a:ext uri="{FF2B5EF4-FFF2-40B4-BE49-F238E27FC236}">
                <a16:creationId xmlns:a16="http://schemas.microsoft.com/office/drawing/2014/main" id="{273935DE-909F-4308-8721-EA9BF675F7BD}"/>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5095923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16:creationId xmlns:a16="http://schemas.microsoft.com/office/drawing/2014/main" id="{5E76F913-1E50-4764-9E50-460946A0BE8C}"/>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4" name="Rectangle 6">
            <a:extLst>
              <a:ext uri="{FF2B5EF4-FFF2-40B4-BE49-F238E27FC236}">
                <a16:creationId xmlns:a16="http://schemas.microsoft.com/office/drawing/2014/main" id="{D1256B87-53C9-4746-946C-73F3CE94FEFA}"/>
              </a:ext>
            </a:extLst>
          </p:cNvPr>
          <p:cNvSpPr>
            <a:spLocks noGrp="1" noChangeArrowheads="1"/>
          </p:cNvSpPr>
          <p:nvPr>
            <p:ph type="sldNum" sz="quarter" idx="11"/>
          </p:nvPr>
        </p:nvSpPr>
        <p:spPr>
          <a:ln/>
        </p:spPr>
        <p:txBody>
          <a:bodyPr/>
          <a:lstStyle>
            <a:lvl1pPr>
              <a:defRPr/>
            </a:lvl1pPr>
          </a:lstStyle>
          <a:p>
            <a:pPr>
              <a:defRPr/>
            </a:pPr>
            <a:fld id="{55328A6D-1362-4F89-B992-061FA576E1A0}" type="slidenum">
              <a:rPr lang="en-US" altLang="zh-CN"/>
              <a:pPr>
                <a:defRPr/>
              </a:pPr>
              <a:t>‹#›</a:t>
            </a:fld>
            <a:endParaRPr lang="en-US" altLang="zh-CN"/>
          </a:p>
        </p:txBody>
      </p:sp>
      <p:sp>
        <p:nvSpPr>
          <p:cNvPr id="5" name="Rectangle 30">
            <a:extLst>
              <a:ext uri="{FF2B5EF4-FFF2-40B4-BE49-F238E27FC236}">
                <a16:creationId xmlns:a16="http://schemas.microsoft.com/office/drawing/2014/main" id="{217AC85E-4669-4F46-BBC4-B6C8B947AD34}"/>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4130908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417BE572-5FD8-4EF6-B81F-338276A936A3}"/>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3" name="Rectangle 6">
            <a:extLst>
              <a:ext uri="{FF2B5EF4-FFF2-40B4-BE49-F238E27FC236}">
                <a16:creationId xmlns:a16="http://schemas.microsoft.com/office/drawing/2014/main" id="{512D0E1C-CF4D-4E54-B992-21DC71059F18}"/>
              </a:ext>
            </a:extLst>
          </p:cNvPr>
          <p:cNvSpPr>
            <a:spLocks noGrp="1" noChangeArrowheads="1"/>
          </p:cNvSpPr>
          <p:nvPr>
            <p:ph type="sldNum" sz="quarter" idx="11"/>
          </p:nvPr>
        </p:nvSpPr>
        <p:spPr>
          <a:ln/>
        </p:spPr>
        <p:txBody>
          <a:bodyPr/>
          <a:lstStyle>
            <a:lvl1pPr>
              <a:defRPr/>
            </a:lvl1pPr>
          </a:lstStyle>
          <a:p>
            <a:pPr>
              <a:defRPr/>
            </a:pPr>
            <a:fld id="{491D0804-B1E6-4995-A3C8-AF108220E731}" type="slidenum">
              <a:rPr lang="en-US" altLang="zh-CN"/>
              <a:pPr>
                <a:defRPr/>
              </a:pPr>
              <a:t>‹#›</a:t>
            </a:fld>
            <a:endParaRPr lang="en-US" altLang="zh-CN"/>
          </a:p>
        </p:txBody>
      </p:sp>
      <p:sp>
        <p:nvSpPr>
          <p:cNvPr id="4" name="Rectangle 30">
            <a:extLst>
              <a:ext uri="{FF2B5EF4-FFF2-40B4-BE49-F238E27FC236}">
                <a16:creationId xmlns:a16="http://schemas.microsoft.com/office/drawing/2014/main" id="{A90657E1-01D0-4A80-9FBD-ED8A8C4DE967}"/>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1960005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a:extLst>
              <a:ext uri="{FF2B5EF4-FFF2-40B4-BE49-F238E27FC236}">
                <a16:creationId xmlns:a16="http://schemas.microsoft.com/office/drawing/2014/main" id="{DCFAD596-2C94-4068-8015-CFF39B8094A6}"/>
              </a:ext>
            </a:extLst>
          </p:cNvPr>
          <p:cNvSpPr>
            <a:spLocks noGrp="1"/>
          </p:cNvSpPr>
          <p:nvPr>
            <p:ph type="ftr" sz="quarter" idx="10"/>
          </p:nvPr>
        </p:nvSpPr>
        <p:spPr/>
        <p:txBody>
          <a:bodyPr/>
          <a:lstStyle>
            <a:lvl1pPr>
              <a:defRPr sz="1200">
                <a:latin typeface="华文行楷" pitchFamily="2" charset="-122"/>
                <a:ea typeface="华文行楷" pitchFamily="2" charset="-122"/>
              </a:defRPr>
            </a:lvl1p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C768A597-2F65-4230-91F8-3E71F25DB546}"/>
              </a:ext>
            </a:extLst>
          </p:cNvPr>
          <p:cNvSpPr>
            <a:spLocks noGrp="1"/>
          </p:cNvSpPr>
          <p:nvPr>
            <p:ph type="sldNum" sz="quarter" idx="11"/>
          </p:nvPr>
        </p:nvSpPr>
        <p:spPr/>
        <p:txBody>
          <a:bodyPr/>
          <a:lstStyle>
            <a:lvl1pPr>
              <a:defRPr/>
            </a:lvl1pPr>
          </a:lstStyle>
          <a:p>
            <a:pPr>
              <a:defRPr/>
            </a:pPr>
            <a:fld id="{D55C2D0C-C874-457D-B082-363062B77400}" type="slidenum">
              <a:rPr lang="en-US" altLang="zh-CN"/>
              <a:pPr>
                <a:defRPr/>
              </a:pPr>
              <a:t>‹#›</a:t>
            </a:fld>
            <a:endParaRPr lang="en-US" altLang="zh-CN"/>
          </a:p>
        </p:txBody>
      </p:sp>
      <p:sp>
        <p:nvSpPr>
          <p:cNvPr id="6" name="日期占位符 5">
            <a:extLst>
              <a:ext uri="{FF2B5EF4-FFF2-40B4-BE49-F238E27FC236}">
                <a16:creationId xmlns:a16="http://schemas.microsoft.com/office/drawing/2014/main" id="{B0FD6E65-6309-428E-80F2-C4279288F576}"/>
              </a:ext>
            </a:extLst>
          </p:cNvPr>
          <p:cNvSpPr>
            <a:spLocks noGrp="1"/>
          </p:cNvSpPr>
          <p:nvPr>
            <p:ph type="dt" sz="half" idx="12"/>
          </p:nvPr>
        </p:nvSpPr>
        <p:spPr>
          <a:xfrm>
            <a:off x="8737600" y="115888"/>
            <a:ext cx="3454400" cy="236537"/>
          </a:xfrm>
        </p:spPr>
        <p:txBody>
          <a:bodyPr/>
          <a:lstStyle>
            <a:lvl1pPr>
              <a:defRPr>
                <a:latin typeface="+mj-lt"/>
              </a:defRPr>
            </a:lvl1pPr>
          </a:lstStyle>
          <a:p>
            <a:pPr>
              <a:defRPr/>
            </a:pPr>
            <a:endParaRPr lang="en-US" altLang="zh-CN" dirty="0"/>
          </a:p>
        </p:txBody>
      </p:sp>
    </p:spTree>
    <p:extLst>
      <p:ext uri="{BB962C8B-B14F-4D97-AF65-F5344CB8AC3E}">
        <p14:creationId xmlns:p14="http://schemas.microsoft.com/office/powerpoint/2010/main" val="603606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585F59DD-7840-4675-9624-518D33BE58D0}"/>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EF09ACFF-70C2-4257-853D-1B0597AB09D4}"/>
              </a:ext>
            </a:extLst>
          </p:cNvPr>
          <p:cNvSpPr>
            <a:spLocks noGrp="1" noChangeArrowheads="1"/>
          </p:cNvSpPr>
          <p:nvPr>
            <p:ph type="sldNum" sz="quarter" idx="11"/>
          </p:nvPr>
        </p:nvSpPr>
        <p:spPr>
          <a:ln/>
        </p:spPr>
        <p:txBody>
          <a:bodyPr/>
          <a:lstStyle>
            <a:lvl1pPr>
              <a:defRPr/>
            </a:lvl1pPr>
          </a:lstStyle>
          <a:p>
            <a:pPr>
              <a:defRPr/>
            </a:pPr>
            <a:fld id="{5B08B017-9EB0-4ECA-BEAE-DDAFD11ADCA9}" type="slidenum">
              <a:rPr lang="en-US" altLang="zh-CN"/>
              <a:pPr>
                <a:defRPr/>
              </a:pPr>
              <a:t>‹#›</a:t>
            </a:fld>
            <a:endParaRPr lang="en-US" altLang="zh-CN"/>
          </a:p>
        </p:txBody>
      </p:sp>
      <p:sp>
        <p:nvSpPr>
          <p:cNvPr id="7" name="Rectangle 30">
            <a:extLst>
              <a:ext uri="{FF2B5EF4-FFF2-40B4-BE49-F238E27FC236}">
                <a16:creationId xmlns:a16="http://schemas.microsoft.com/office/drawing/2014/main" id="{65C3031D-D298-4452-9971-9E8F449C4F78}"/>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38025695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A3081B68-11D5-4FE7-A4E4-491EEF74BA71}"/>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33C2342C-6D53-4A93-9A70-5EE653B6474B}"/>
              </a:ext>
            </a:extLst>
          </p:cNvPr>
          <p:cNvSpPr>
            <a:spLocks noGrp="1" noChangeArrowheads="1"/>
          </p:cNvSpPr>
          <p:nvPr>
            <p:ph type="sldNum" sz="quarter" idx="11"/>
          </p:nvPr>
        </p:nvSpPr>
        <p:spPr>
          <a:ln/>
        </p:spPr>
        <p:txBody>
          <a:bodyPr/>
          <a:lstStyle>
            <a:lvl1pPr>
              <a:defRPr/>
            </a:lvl1pPr>
          </a:lstStyle>
          <a:p>
            <a:pPr>
              <a:defRPr/>
            </a:pPr>
            <a:fld id="{6C0F5905-3EBD-4D04-BB05-EE32CE0E1C16}" type="slidenum">
              <a:rPr lang="en-US" altLang="zh-CN"/>
              <a:pPr>
                <a:defRPr/>
              </a:pPr>
              <a:t>‹#›</a:t>
            </a:fld>
            <a:endParaRPr lang="en-US" altLang="zh-CN"/>
          </a:p>
        </p:txBody>
      </p:sp>
      <p:sp>
        <p:nvSpPr>
          <p:cNvPr id="7" name="Rectangle 30">
            <a:extLst>
              <a:ext uri="{FF2B5EF4-FFF2-40B4-BE49-F238E27FC236}">
                <a16:creationId xmlns:a16="http://schemas.microsoft.com/office/drawing/2014/main" id="{01BBAAF3-6E65-4F82-9C39-7F343CC9B892}"/>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29751448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74291885-AB9A-4CAE-AC53-3194D606C7D7}"/>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F9D48AE5-B7FB-4B5A-8E9C-7CA6B50AB0CC}"/>
              </a:ext>
            </a:extLst>
          </p:cNvPr>
          <p:cNvSpPr>
            <a:spLocks noGrp="1" noChangeArrowheads="1"/>
          </p:cNvSpPr>
          <p:nvPr>
            <p:ph type="sldNum" sz="quarter" idx="11"/>
          </p:nvPr>
        </p:nvSpPr>
        <p:spPr>
          <a:ln/>
        </p:spPr>
        <p:txBody>
          <a:bodyPr/>
          <a:lstStyle>
            <a:lvl1pPr>
              <a:defRPr/>
            </a:lvl1pPr>
          </a:lstStyle>
          <a:p>
            <a:pPr>
              <a:defRPr/>
            </a:pPr>
            <a:fld id="{3B0B85F9-860B-458B-92A1-3367B730F1A7}" type="slidenum">
              <a:rPr lang="en-US" altLang="zh-CN"/>
              <a:pPr>
                <a:defRPr/>
              </a:pPr>
              <a:t>‹#›</a:t>
            </a:fld>
            <a:endParaRPr lang="en-US" altLang="zh-CN"/>
          </a:p>
        </p:txBody>
      </p:sp>
      <p:sp>
        <p:nvSpPr>
          <p:cNvPr id="6" name="Rectangle 30">
            <a:extLst>
              <a:ext uri="{FF2B5EF4-FFF2-40B4-BE49-F238E27FC236}">
                <a16:creationId xmlns:a16="http://schemas.microsoft.com/office/drawing/2014/main" id="{7EB844BA-2658-40B7-9E3C-90EA67544D98}"/>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18129966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57200"/>
            <a:ext cx="27432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457200"/>
            <a:ext cx="80264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7AEBA82E-FA44-44E3-82AE-597CFEBBBBAC}"/>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12D61254-43DB-4B3F-91FD-452CA8B73A87}"/>
              </a:ext>
            </a:extLst>
          </p:cNvPr>
          <p:cNvSpPr>
            <a:spLocks noGrp="1" noChangeArrowheads="1"/>
          </p:cNvSpPr>
          <p:nvPr>
            <p:ph type="sldNum" sz="quarter" idx="11"/>
          </p:nvPr>
        </p:nvSpPr>
        <p:spPr>
          <a:ln/>
        </p:spPr>
        <p:txBody>
          <a:bodyPr/>
          <a:lstStyle>
            <a:lvl1pPr>
              <a:defRPr/>
            </a:lvl1pPr>
          </a:lstStyle>
          <a:p>
            <a:pPr>
              <a:defRPr/>
            </a:pPr>
            <a:fld id="{351359E2-2437-44A5-9BC7-6ACCE8A66E7A}" type="slidenum">
              <a:rPr lang="en-US" altLang="zh-CN"/>
              <a:pPr>
                <a:defRPr/>
              </a:pPr>
              <a:t>‹#›</a:t>
            </a:fld>
            <a:endParaRPr lang="en-US" altLang="zh-CN"/>
          </a:p>
        </p:txBody>
      </p:sp>
      <p:sp>
        <p:nvSpPr>
          <p:cNvPr id="6" name="Rectangle 30">
            <a:extLst>
              <a:ext uri="{FF2B5EF4-FFF2-40B4-BE49-F238E27FC236}">
                <a16:creationId xmlns:a16="http://schemas.microsoft.com/office/drawing/2014/main" id="{86D7CBFD-141D-4211-A481-4DA0B133D448}"/>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978237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24000" y="457201"/>
            <a:ext cx="9855200" cy="487363"/>
          </a:xfrm>
        </p:spPr>
        <p:txBody>
          <a:bodyPr/>
          <a:lstStyle/>
          <a:p>
            <a:r>
              <a:rPr lang="zh-CN" altLang="en-US"/>
              <a:t>单击此处编辑母版标题样式</a:t>
            </a:r>
          </a:p>
        </p:txBody>
      </p:sp>
      <p:sp>
        <p:nvSpPr>
          <p:cNvPr id="3" name="表格占位符 2"/>
          <p:cNvSpPr>
            <a:spLocks noGrp="1"/>
          </p:cNvSpPr>
          <p:nvPr>
            <p:ph type="tbl" idx="1"/>
          </p:nvPr>
        </p:nvSpPr>
        <p:spPr>
          <a:xfrm>
            <a:off x="609600" y="1228726"/>
            <a:ext cx="10972800" cy="5248275"/>
          </a:xfrm>
        </p:spPr>
        <p:txBody>
          <a:bodyPr/>
          <a:lstStyle/>
          <a:p>
            <a:pPr lvl="0"/>
            <a:r>
              <a:rPr lang="zh-CN" altLang="en-US" noProof="0"/>
              <a:t>单击图标添加表格</a:t>
            </a:r>
          </a:p>
        </p:txBody>
      </p:sp>
      <p:sp>
        <p:nvSpPr>
          <p:cNvPr id="4" name="页脚占位符 3">
            <a:extLst>
              <a:ext uri="{FF2B5EF4-FFF2-40B4-BE49-F238E27FC236}">
                <a16:creationId xmlns:a16="http://schemas.microsoft.com/office/drawing/2014/main" id="{09266F79-C9B4-4B97-B522-7C04F9538E1D}"/>
              </a:ext>
            </a:extLst>
          </p:cNvPr>
          <p:cNvSpPr>
            <a:spLocks noGrp="1"/>
          </p:cNvSpPr>
          <p:nvPr>
            <p:ph type="ftr" sz="quarter" idx="10"/>
          </p:nvPr>
        </p:nvSpPr>
        <p:spPr/>
        <p:txBody>
          <a:bodyPr/>
          <a:lstStyle>
            <a:lvl1pPr>
              <a:defRPr/>
            </a:lvl1p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D0F742AF-348E-446A-95BA-979D52B2425C}"/>
              </a:ext>
            </a:extLst>
          </p:cNvPr>
          <p:cNvSpPr>
            <a:spLocks noGrp="1"/>
          </p:cNvSpPr>
          <p:nvPr>
            <p:ph type="sldNum" sz="quarter" idx="11"/>
          </p:nvPr>
        </p:nvSpPr>
        <p:spPr/>
        <p:txBody>
          <a:bodyPr/>
          <a:lstStyle>
            <a:lvl1pPr>
              <a:defRPr/>
            </a:lvl1pPr>
          </a:lstStyle>
          <a:p>
            <a:pPr>
              <a:defRPr/>
            </a:pPr>
            <a:fld id="{FC9672E2-31EC-4626-BB84-6B05A1C4B5F1}" type="slidenum">
              <a:rPr lang="en-US" altLang="zh-CN"/>
              <a:pPr>
                <a:defRPr/>
              </a:pPr>
              <a:t>‹#›</a:t>
            </a:fld>
            <a:endParaRPr lang="en-US" altLang="zh-CN"/>
          </a:p>
        </p:txBody>
      </p:sp>
      <p:sp>
        <p:nvSpPr>
          <p:cNvPr id="6" name="日期占位符 5">
            <a:extLst>
              <a:ext uri="{FF2B5EF4-FFF2-40B4-BE49-F238E27FC236}">
                <a16:creationId xmlns:a16="http://schemas.microsoft.com/office/drawing/2014/main" id="{7C81C0BD-5C1A-47B0-BF3E-2150516C9125}"/>
              </a:ext>
            </a:extLst>
          </p:cNvPr>
          <p:cNvSpPr>
            <a:spLocks noGrp="1"/>
          </p:cNvSpPr>
          <p:nvPr>
            <p:ph type="dt" sz="half" idx="12"/>
          </p:nvPr>
        </p:nvSpPr>
        <p:spPr>
          <a:xfrm>
            <a:off x="8593138" y="68263"/>
            <a:ext cx="3454400" cy="236537"/>
          </a:xfrm>
        </p:spPr>
        <p:txBody>
          <a:bodyPr/>
          <a:lstStyle>
            <a:lvl1pPr>
              <a:defRPr>
                <a:latin typeface="+mj-lt"/>
              </a:defRPr>
            </a:lvl1pPr>
          </a:lstStyle>
          <a:p>
            <a:pPr>
              <a:defRPr/>
            </a:pPr>
            <a:endParaRPr lang="en-US" altLang="zh-CN" dirty="0"/>
          </a:p>
        </p:txBody>
      </p:sp>
    </p:spTree>
    <p:extLst>
      <p:ext uri="{BB962C8B-B14F-4D97-AF65-F5344CB8AC3E}">
        <p14:creationId xmlns:p14="http://schemas.microsoft.com/office/powerpoint/2010/main" val="26496312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16:creationId xmlns:a16="http://schemas.microsoft.com/office/drawing/2014/main" id="{04B1795C-D310-4585-B193-168EF46A6272}"/>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5" name="Rectangle 6">
            <a:extLst>
              <a:ext uri="{FF2B5EF4-FFF2-40B4-BE49-F238E27FC236}">
                <a16:creationId xmlns:a16="http://schemas.microsoft.com/office/drawing/2014/main" id="{EEDE2701-F86F-4D2C-A296-BC3EBADFE045}"/>
              </a:ext>
            </a:extLst>
          </p:cNvPr>
          <p:cNvSpPr>
            <a:spLocks noGrp="1" noChangeArrowheads="1"/>
          </p:cNvSpPr>
          <p:nvPr>
            <p:ph type="sldNum" sz="quarter" idx="11"/>
          </p:nvPr>
        </p:nvSpPr>
        <p:spPr>
          <a:ln/>
        </p:spPr>
        <p:txBody>
          <a:bodyPr/>
          <a:lstStyle>
            <a:lvl1pPr>
              <a:defRPr/>
            </a:lvl1pPr>
          </a:lstStyle>
          <a:p>
            <a:pPr>
              <a:defRPr/>
            </a:pPr>
            <a:fld id="{703D9667-EE82-4E52-AAF3-9DC0D2B1DABE}" type="slidenum">
              <a:rPr lang="en-US" altLang="zh-CN"/>
              <a:pPr>
                <a:defRPr/>
              </a:pPr>
              <a:t>‹#›</a:t>
            </a:fld>
            <a:endParaRPr lang="en-US" altLang="zh-CN"/>
          </a:p>
        </p:txBody>
      </p:sp>
      <p:sp>
        <p:nvSpPr>
          <p:cNvPr id="6" name="Rectangle 30">
            <a:extLst>
              <a:ext uri="{FF2B5EF4-FFF2-40B4-BE49-F238E27FC236}">
                <a16:creationId xmlns:a16="http://schemas.microsoft.com/office/drawing/2014/main" id="{41DC29C1-3C29-4FC2-BAE0-8C1BB59F974D}"/>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98338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28726"/>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28726"/>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5A9D2A22-7A1C-4FA5-ACC2-28A5990F1023}"/>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9B6902F9-AEC3-4FC8-BD3E-132835910A21}"/>
              </a:ext>
            </a:extLst>
          </p:cNvPr>
          <p:cNvSpPr>
            <a:spLocks noGrp="1" noChangeArrowheads="1"/>
          </p:cNvSpPr>
          <p:nvPr>
            <p:ph type="sldNum" sz="quarter" idx="11"/>
          </p:nvPr>
        </p:nvSpPr>
        <p:spPr>
          <a:ln/>
        </p:spPr>
        <p:txBody>
          <a:bodyPr/>
          <a:lstStyle>
            <a:lvl1pPr>
              <a:defRPr/>
            </a:lvl1pPr>
          </a:lstStyle>
          <a:p>
            <a:pPr>
              <a:defRPr/>
            </a:pPr>
            <a:fld id="{76443D30-1C6B-4D1F-9EE5-B272A3003E3C}" type="slidenum">
              <a:rPr lang="en-US" altLang="zh-CN"/>
              <a:pPr>
                <a:defRPr/>
              </a:pPr>
              <a:t>‹#›</a:t>
            </a:fld>
            <a:endParaRPr lang="en-US" altLang="zh-CN"/>
          </a:p>
        </p:txBody>
      </p:sp>
      <p:sp>
        <p:nvSpPr>
          <p:cNvPr id="7" name="Rectangle 30">
            <a:extLst>
              <a:ext uri="{FF2B5EF4-FFF2-40B4-BE49-F238E27FC236}">
                <a16:creationId xmlns:a16="http://schemas.microsoft.com/office/drawing/2014/main" id="{37D44F29-A9C1-4ED7-9CB6-AE88E2BA3416}"/>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4018952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16:creationId xmlns:a16="http://schemas.microsoft.com/office/drawing/2014/main" id="{2C730F1C-50F4-458D-A70E-2E8ADC789C91}"/>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8" name="Rectangle 6">
            <a:extLst>
              <a:ext uri="{FF2B5EF4-FFF2-40B4-BE49-F238E27FC236}">
                <a16:creationId xmlns:a16="http://schemas.microsoft.com/office/drawing/2014/main" id="{346CA632-E2E1-48F9-85AD-6988EA2AA70E}"/>
              </a:ext>
            </a:extLst>
          </p:cNvPr>
          <p:cNvSpPr>
            <a:spLocks noGrp="1" noChangeArrowheads="1"/>
          </p:cNvSpPr>
          <p:nvPr>
            <p:ph type="sldNum" sz="quarter" idx="11"/>
          </p:nvPr>
        </p:nvSpPr>
        <p:spPr>
          <a:ln/>
        </p:spPr>
        <p:txBody>
          <a:bodyPr/>
          <a:lstStyle>
            <a:lvl1pPr>
              <a:defRPr/>
            </a:lvl1pPr>
          </a:lstStyle>
          <a:p>
            <a:pPr>
              <a:defRPr/>
            </a:pPr>
            <a:fld id="{87076885-3390-43A8-8C68-DF7818AF1CBD}" type="slidenum">
              <a:rPr lang="en-US" altLang="zh-CN"/>
              <a:pPr>
                <a:defRPr/>
              </a:pPr>
              <a:t>‹#›</a:t>
            </a:fld>
            <a:endParaRPr lang="en-US" altLang="zh-CN"/>
          </a:p>
        </p:txBody>
      </p:sp>
      <p:sp>
        <p:nvSpPr>
          <p:cNvPr id="9" name="Rectangle 30">
            <a:extLst>
              <a:ext uri="{FF2B5EF4-FFF2-40B4-BE49-F238E27FC236}">
                <a16:creationId xmlns:a16="http://schemas.microsoft.com/office/drawing/2014/main" id="{663C4719-2F9A-462F-AE59-325D5F9A0884}"/>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346918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16:creationId xmlns:a16="http://schemas.microsoft.com/office/drawing/2014/main" id="{50112A26-6B67-460C-B8CF-440F794A28E5}"/>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4" name="Rectangle 6">
            <a:extLst>
              <a:ext uri="{FF2B5EF4-FFF2-40B4-BE49-F238E27FC236}">
                <a16:creationId xmlns:a16="http://schemas.microsoft.com/office/drawing/2014/main" id="{9AC7F557-283C-4A8F-8384-B2AECEFC5F74}"/>
              </a:ext>
            </a:extLst>
          </p:cNvPr>
          <p:cNvSpPr>
            <a:spLocks noGrp="1" noChangeArrowheads="1"/>
          </p:cNvSpPr>
          <p:nvPr>
            <p:ph type="sldNum" sz="quarter" idx="11"/>
          </p:nvPr>
        </p:nvSpPr>
        <p:spPr>
          <a:ln/>
        </p:spPr>
        <p:txBody>
          <a:bodyPr/>
          <a:lstStyle>
            <a:lvl1pPr>
              <a:defRPr/>
            </a:lvl1pPr>
          </a:lstStyle>
          <a:p>
            <a:pPr>
              <a:defRPr/>
            </a:pPr>
            <a:fld id="{367A7F21-E62E-43E7-997D-0DAD94380355}" type="slidenum">
              <a:rPr lang="en-US" altLang="zh-CN"/>
              <a:pPr>
                <a:defRPr/>
              </a:pPr>
              <a:t>‹#›</a:t>
            </a:fld>
            <a:endParaRPr lang="en-US" altLang="zh-CN"/>
          </a:p>
        </p:txBody>
      </p:sp>
      <p:sp>
        <p:nvSpPr>
          <p:cNvPr id="5" name="Rectangle 30">
            <a:extLst>
              <a:ext uri="{FF2B5EF4-FFF2-40B4-BE49-F238E27FC236}">
                <a16:creationId xmlns:a16="http://schemas.microsoft.com/office/drawing/2014/main" id="{626B0EF4-C5C0-43CB-8809-17E16AD1FFFF}"/>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139360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969D16CC-8235-4C68-AAE7-76F10C3C3CA7}"/>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3" name="Rectangle 6">
            <a:extLst>
              <a:ext uri="{FF2B5EF4-FFF2-40B4-BE49-F238E27FC236}">
                <a16:creationId xmlns:a16="http://schemas.microsoft.com/office/drawing/2014/main" id="{92586222-EBA8-4345-823E-4EC4B423CC9F}"/>
              </a:ext>
            </a:extLst>
          </p:cNvPr>
          <p:cNvSpPr>
            <a:spLocks noGrp="1" noChangeArrowheads="1"/>
          </p:cNvSpPr>
          <p:nvPr>
            <p:ph type="sldNum" sz="quarter" idx="11"/>
          </p:nvPr>
        </p:nvSpPr>
        <p:spPr>
          <a:ln/>
        </p:spPr>
        <p:txBody>
          <a:bodyPr/>
          <a:lstStyle>
            <a:lvl1pPr>
              <a:defRPr/>
            </a:lvl1pPr>
          </a:lstStyle>
          <a:p>
            <a:pPr>
              <a:defRPr/>
            </a:pPr>
            <a:fld id="{36A53FB4-43A5-40D2-A4B4-43120F4447F4}" type="slidenum">
              <a:rPr lang="en-US" altLang="zh-CN"/>
              <a:pPr>
                <a:defRPr/>
              </a:pPr>
              <a:t>‹#›</a:t>
            </a:fld>
            <a:endParaRPr lang="en-US" altLang="zh-CN"/>
          </a:p>
        </p:txBody>
      </p:sp>
      <p:sp>
        <p:nvSpPr>
          <p:cNvPr id="4" name="Rectangle 30">
            <a:extLst>
              <a:ext uri="{FF2B5EF4-FFF2-40B4-BE49-F238E27FC236}">
                <a16:creationId xmlns:a16="http://schemas.microsoft.com/office/drawing/2014/main" id="{2089E98F-F71B-4EEE-BE0F-4074439B3574}"/>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70326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8C69855A-2CE8-445C-B1FA-F78CD6CBFE3A}"/>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0E806ABE-F9A8-422F-AF3E-77313982DDDC}"/>
              </a:ext>
            </a:extLst>
          </p:cNvPr>
          <p:cNvSpPr>
            <a:spLocks noGrp="1" noChangeArrowheads="1"/>
          </p:cNvSpPr>
          <p:nvPr>
            <p:ph type="sldNum" sz="quarter" idx="11"/>
          </p:nvPr>
        </p:nvSpPr>
        <p:spPr>
          <a:ln/>
        </p:spPr>
        <p:txBody>
          <a:bodyPr/>
          <a:lstStyle>
            <a:lvl1pPr>
              <a:defRPr/>
            </a:lvl1pPr>
          </a:lstStyle>
          <a:p>
            <a:pPr>
              <a:defRPr/>
            </a:pPr>
            <a:fld id="{1293EF79-2C2B-414A-B667-F7C6CBB56342}" type="slidenum">
              <a:rPr lang="en-US" altLang="zh-CN"/>
              <a:pPr>
                <a:defRPr/>
              </a:pPr>
              <a:t>‹#›</a:t>
            </a:fld>
            <a:endParaRPr lang="en-US" altLang="zh-CN"/>
          </a:p>
        </p:txBody>
      </p:sp>
      <p:sp>
        <p:nvSpPr>
          <p:cNvPr id="7" name="Rectangle 30">
            <a:extLst>
              <a:ext uri="{FF2B5EF4-FFF2-40B4-BE49-F238E27FC236}">
                <a16:creationId xmlns:a16="http://schemas.microsoft.com/office/drawing/2014/main" id="{9F6DF3FE-9077-4F78-A13E-ED5C33FB443C}"/>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95351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16:creationId xmlns:a16="http://schemas.microsoft.com/office/drawing/2014/main" id="{61758D3D-1E7F-4B9A-8BB6-0043D35380E6}"/>
              </a:ext>
            </a:extLst>
          </p:cNvPr>
          <p:cNvSpPr>
            <a:spLocks noGrp="1" noChangeArrowheads="1"/>
          </p:cNvSpPr>
          <p:nvPr>
            <p:ph type="ftr" sz="quarter" idx="10"/>
          </p:nvPr>
        </p:nvSpPr>
        <p:spPr>
          <a:ln/>
        </p:spPr>
        <p:txBody>
          <a:bodyPr/>
          <a:lstStyle>
            <a:lvl1pPr>
              <a:defRPr/>
            </a:lvl1pPr>
          </a:lstStyle>
          <a:p>
            <a:pPr>
              <a:defRPr/>
            </a:pPr>
            <a:r>
              <a:rPr lang="zh-CN" altLang="en-US" dirty="0"/>
              <a:t>沈阳建筑大学  计算机科学与工程学院</a:t>
            </a:r>
            <a:endParaRPr lang="en-US" altLang="zh-CN" dirty="0"/>
          </a:p>
        </p:txBody>
      </p:sp>
      <p:sp>
        <p:nvSpPr>
          <p:cNvPr id="6" name="Rectangle 6">
            <a:extLst>
              <a:ext uri="{FF2B5EF4-FFF2-40B4-BE49-F238E27FC236}">
                <a16:creationId xmlns:a16="http://schemas.microsoft.com/office/drawing/2014/main" id="{150B354D-AFC3-4ADC-A89C-06FBFA8D3481}"/>
              </a:ext>
            </a:extLst>
          </p:cNvPr>
          <p:cNvSpPr>
            <a:spLocks noGrp="1" noChangeArrowheads="1"/>
          </p:cNvSpPr>
          <p:nvPr>
            <p:ph type="sldNum" sz="quarter" idx="11"/>
          </p:nvPr>
        </p:nvSpPr>
        <p:spPr>
          <a:ln/>
        </p:spPr>
        <p:txBody>
          <a:bodyPr/>
          <a:lstStyle>
            <a:lvl1pPr>
              <a:defRPr/>
            </a:lvl1pPr>
          </a:lstStyle>
          <a:p>
            <a:pPr>
              <a:defRPr/>
            </a:pPr>
            <a:fld id="{7A07B294-B53C-4FA3-B75B-BC341D99A9DE}" type="slidenum">
              <a:rPr lang="en-US" altLang="zh-CN"/>
              <a:pPr>
                <a:defRPr/>
              </a:pPr>
              <a:t>‹#›</a:t>
            </a:fld>
            <a:endParaRPr lang="en-US" altLang="zh-CN"/>
          </a:p>
        </p:txBody>
      </p:sp>
      <p:sp>
        <p:nvSpPr>
          <p:cNvPr id="7" name="Rectangle 30">
            <a:extLst>
              <a:ext uri="{FF2B5EF4-FFF2-40B4-BE49-F238E27FC236}">
                <a16:creationId xmlns:a16="http://schemas.microsoft.com/office/drawing/2014/main" id="{87181F1E-2CA6-4E19-AE5D-468A695D6F33}"/>
              </a:ext>
            </a:extLst>
          </p:cNvPr>
          <p:cNvSpPr>
            <a:spLocks noGrp="1" noChangeArrowheads="1"/>
          </p:cNvSpPr>
          <p:nvPr>
            <p:ph type="dt" sz="half" idx="12"/>
          </p:nvPr>
        </p:nvSpPr>
        <p:spPr>
          <a:ln/>
        </p:spPr>
        <p:txBody>
          <a:bodyPr/>
          <a:lstStyle>
            <a:lvl1pPr>
              <a:defRPr/>
            </a:lvl1pPr>
          </a:lstStyle>
          <a:p>
            <a:pPr>
              <a:defRPr/>
            </a:pPr>
            <a:endParaRPr lang="en-US" altLang="zh-CN" dirty="0"/>
          </a:p>
        </p:txBody>
      </p:sp>
    </p:spTree>
    <p:extLst>
      <p:ext uri="{BB962C8B-B14F-4D97-AF65-F5344CB8AC3E}">
        <p14:creationId xmlns:p14="http://schemas.microsoft.com/office/powerpoint/2010/main" val="1737603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5">
            <a:extLst>
              <a:ext uri="{FF2B5EF4-FFF2-40B4-BE49-F238E27FC236}">
                <a16:creationId xmlns:a16="http://schemas.microsoft.com/office/drawing/2014/main" id="{2A31582D-41F4-45C4-A9BB-4DE4F33EC85E}"/>
              </a:ext>
            </a:extLst>
          </p:cNvPr>
          <p:cNvSpPr>
            <a:spLocks noChangeArrowheads="1"/>
          </p:cNvSpPr>
          <p:nvPr/>
        </p:nvSpPr>
        <p:spPr bwMode="gray">
          <a:xfrm>
            <a:off x="874713" y="360363"/>
            <a:ext cx="11329987" cy="719137"/>
          </a:xfrm>
          <a:prstGeom prst="rect">
            <a:avLst/>
          </a:prstGeom>
          <a:solidFill>
            <a:schemeClr val="folHlink"/>
          </a:solidFill>
          <a:ln>
            <a:noFill/>
          </a:ln>
        </p:spPr>
        <p:txBody>
          <a:bodyP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27" name="Rectangle 3">
            <a:extLst>
              <a:ext uri="{FF2B5EF4-FFF2-40B4-BE49-F238E27FC236}">
                <a16:creationId xmlns:a16="http://schemas.microsoft.com/office/drawing/2014/main" id="{1CCEB99E-0F13-421D-9AE7-2C161376943D}"/>
              </a:ext>
            </a:extLst>
          </p:cNvPr>
          <p:cNvSpPr>
            <a:spLocks noGrp="1" noChangeArrowheads="1"/>
          </p:cNvSpPr>
          <p:nvPr>
            <p:ph type="body" idx="1"/>
          </p:nvPr>
        </p:nvSpPr>
        <p:spPr bwMode="auto">
          <a:xfrm>
            <a:off x="609600" y="1228725"/>
            <a:ext cx="109728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29" name="Rectangle 5">
            <a:extLst>
              <a:ext uri="{FF2B5EF4-FFF2-40B4-BE49-F238E27FC236}">
                <a16:creationId xmlns:a16="http://schemas.microsoft.com/office/drawing/2014/main" id="{AF84BDD7-0B46-4865-A7B7-808D0DEA6DDE}"/>
              </a:ext>
            </a:extLst>
          </p:cNvPr>
          <p:cNvSpPr>
            <a:spLocks noGrp="1" noChangeArrowheads="1"/>
          </p:cNvSpPr>
          <p:nvPr>
            <p:ph type="ftr" sz="quarter" idx="3"/>
          </p:nvPr>
        </p:nvSpPr>
        <p:spPr bwMode="auto">
          <a:xfrm>
            <a:off x="8208963" y="6537325"/>
            <a:ext cx="38608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华文行楷" pitchFamily="2" charset="-122"/>
                <a:ea typeface="华文行楷" pitchFamily="2" charset="-122"/>
              </a:defRPr>
            </a:lvl1pPr>
          </a:lstStyle>
          <a:p>
            <a:pPr>
              <a:defRPr/>
            </a:pPr>
            <a:r>
              <a:rPr lang="zh-CN" altLang="en-US" dirty="0"/>
              <a:t>沈阳建筑大学  计算机科学与工程学院</a:t>
            </a:r>
            <a:endParaRPr lang="en-US" altLang="zh-CN" dirty="0"/>
          </a:p>
        </p:txBody>
      </p:sp>
      <p:sp>
        <p:nvSpPr>
          <p:cNvPr id="1030" name="Rectangle 6">
            <a:extLst>
              <a:ext uri="{FF2B5EF4-FFF2-40B4-BE49-F238E27FC236}">
                <a16:creationId xmlns:a16="http://schemas.microsoft.com/office/drawing/2014/main" id="{80D1CA79-B689-4276-84FE-DDA480F7F901}"/>
              </a:ext>
            </a:extLst>
          </p:cNvPr>
          <p:cNvSpPr>
            <a:spLocks noGrp="1" noChangeArrowheads="1"/>
          </p:cNvSpPr>
          <p:nvPr>
            <p:ph type="sldNum" sz="quarter" idx="4"/>
          </p:nvPr>
        </p:nvSpPr>
        <p:spPr bwMode="auto">
          <a:xfrm>
            <a:off x="3962400" y="6537325"/>
            <a:ext cx="28448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3D8EAFC-9B01-470A-A4BE-929019C1461E}" type="slidenum">
              <a:rPr lang="en-US" altLang="zh-CN"/>
              <a:pPr>
                <a:defRPr/>
              </a:pPr>
              <a:t>‹#›</a:t>
            </a:fld>
            <a:endParaRPr lang="en-US" altLang="zh-CN"/>
          </a:p>
        </p:txBody>
      </p:sp>
      <p:sp>
        <p:nvSpPr>
          <p:cNvPr id="2" name="Rectangle 2">
            <a:extLst>
              <a:ext uri="{FF2B5EF4-FFF2-40B4-BE49-F238E27FC236}">
                <a16:creationId xmlns:a16="http://schemas.microsoft.com/office/drawing/2014/main" id="{76E40A2E-F697-417D-A042-B842F3BFB21B}"/>
              </a:ext>
            </a:extLst>
          </p:cNvPr>
          <p:cNvSpPr>
            <a:spLocks noGrp="1" noChangeArrowheads="1"/>
          </p:cNvSpPr>
          <p:nvPr>
            <p:ph type="title"/>
          </p:nvPr>
        </p:nvSpPr>
        <p:spPr bwMode="white">
          <a:xfrm>
            <a:off x="1524000" y="457200"/>
            <a:ext cx="98552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31" name="Rectangle 24">
            <a:extLst>
              <a:ext uri="{FF2B5EF4-FFF2-40B4-BE49-F238E27FC236}">
                <a16:creationId xmlns:a16="http://schemas.microsoft.com/office/drawing/2014/main" id="{4FDE8F00-C3A7-4300-8CB9-F1A4231C41DA}"/>
              </a:ext>
            </a:extLst>
          </p:cNvPr>
          <p:cNvSpPr>
            <a:spLocks noChangeArrowheads="1"/>
          </p:cNvSpPr>
          <p:nvPr/>
        </p:nvSpPr>
        <p:spPr bwMode="gray">
          <a:xfrm>
            <a:off x="0" y="719138"/>
            <a:ext cx="438150" cy="361950"/>
          </a:xfrm>
          <a:prstGeom prst="rect">
            <a:avLst/>
          </a:prstGeom>
          <a:solidFill>
            <a:schemeClr val="hlink"/>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32" name="Rectangle 25">
            <a:extLst>
              <a:ext uri="{FF2B5EF4-FFF2-40B4-BE49-F238E27FC236}">
                <a16:creationId xmlns:a16="http://schemas.microsoft.com/office/drawing/2014/main" id="{D0D18831-A9D0-4779-A7EC-E4067973F212}"/>
              </a:ext>
            </a:extLst>
          </p:cNvPr>
          <p:cNvSpPr>
            <a:spLocks noChangeArrowheads="1"/>
          </p:cNvSpPr>
          <p:nvPr/>
        </p:nvSpPr>
        <p:spPr bwMode="gray">
          <a:xfrm>
            <a:off x="438150" y="357188"/>
            <a:ext cx="438150" cy="361950"/>
          </a:xfrm>
          <a:prstGeom prst="rect">
            <a:avLst/>
          </a:prstGeom>
          <a:solidFill>
            <a:schemeClr val="hlink"/>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33" name="Rectangle 26">
            <a:extLst>
              <a:ext uri="{FF2B5EF4-FFF2-40B4-BE49-F238E27FC236}">
                <a16:creationId xmlns:a16="http://schemas.microsoft.com/office/drawing/2014/main" id="{7BF2E1E0-F6FF-4BFE-BE06-22DD42CB5BEA}"/>
              </a:ext>
            </a:extLst>
          </p:cNvPr>
          <p:cNvSpPr>
            <a:spLocks noChangeArrowheads="1"/>
          </p:cNvSpPr>
          <p:nvPr/>
        </p:nvSpPr>
        <p:spPr bwMode="gray">
          <a:xfrm>
            <a:off x="876300" y="0"/>
            <a:ext cx="438150" cy="361950"/>
          </a:xfrm>
          <a:prstGeom prst="rect">
            <a:avLst/>
          </a:prstGeom>
          <a:solidFill>
            <a:schemeClr val="hlink"/>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34" name="Rectangle 28">
            <a:extLst>
              <a:ext uri="{FF2B5EF4-FFF2-40B4-BE49-F238E27FC236}">
                <a16:creationId xmlns:a16="http://schemas.microsoft.com/office/drawing/2014/main" id="{44505A8F-E585-4C94-9A59-B4AAD9AF375F}"/>
              </a:ext>
            </a:extLst>
          </p:cNvPr>
          <p:cNvSpPr>
            <a:spLocks noChangeArrowheads="1"/>
          </p:cNvSpPr>
          <p:nvPr/>
        </p:nvSpPr>
        <p:spPr bwMode="gray">
          <a:xfrm>
            <a:off x="876300" y="361950"/>
            <a:ext cx="438150" cy="361950"/>
          </a:xfrm>
          <a:prstGeom prst="rect">
            <a:avLst/>
          </a:prstGeom>
          <a:solidFill>
            <a:schemeClr val="accent2"/>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35" name="Rectangle 29">
            <a:extLst>
              <a:ext uri="{FF2B5EF4-FFF2-40B4-BE49-F238E27FC236}">
                <a16:creationId xmlns:a16="http://schemas.microsoft.com/office/drawing/2014/main" id="{07EB693C-972B-4D16-9F76-8F80F85AD496}"/>
              </a:ext>
            </a:extLst>
          </p:cNvPr>
          <p:cNvSpPr>
            <a:spLocks noChangeArrowheads="1"/>
          </p:cNvSpPr>
          <p:nvPr/>
        </p:nvSpPr>
        <p:spPr bwMode="gray">
          <a:xfrm>
            <a:off x="438150" y="719138"/>
            <a:ext cx="438150" cy="361950"/>
          </a:xfrm>
          <a:prstGeom prst="rect">
            <a:avLst/>
          </a:prstGeom>
          <a:solidFill>
            <a:schemeClr val="accent2"/>
          </a:solidFill>
          <a:ln>
            <a:noFill/>
          </a:ln>
          <a:effectLst/>
        </p:spPr>
        <p:txBody>
          <a:bodyPr wrap="none" anchor="ctr"/>
          <a:lstStyle>
            <a:lvl1pPr algn="ctr" eaLnBrk="0" hangingPunct="0">
              <a:defRPr>
                <a:solidFill>
                  <a:schemeClr val="tx1"/>
                </a:solidFill>
                <a:latin typeface="Arial" charset="0"/>
              </a:defRPr>
            </a:lvl1pPr>
            <a:lvl2pPr marL="742950" indent="-285750" algn="ctr" eaLnBrk="0" hangingPunct="0">
              <a:defRPr>
                <a:solidFill>
                  <a:schemeClr val="tx1"/>
                </a:solidFill>
                <a:latin typeface="Arial" charset="0"/>
              </a:defRPr>
            </a:lvl2pPr>
            <a:lvl3pPr marL="1143000" indent="-228600" algn="ctr" eaLnBrk="0" hangingPunct="0">
              <a:defRPr>
                <a:solidFill>
                  <a:schemeClr val="tx1"/>
                </a:solidFill>
                <a:latin typeface="Arial" charset="0"/>
              </a:defRPr>
            </a:lvl3pPr>
            <a:lvl4pPr marL="1600200" indent="-228600" algn="ctr" eaLnBrk="0" hangingPunct="0">
              <a:defRPr>
                <a:solidFill>
                  <a:schemeClr val="tx1"/>
                </a:solidFill>
                <a:latin typeface="Arial" charset="0"/>
              </a:defRPr>
            </a:lvl4pPr>
            <a:lvl5pPr marL="2057400" indent="-228600" algn="ctr"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zh-CN" altLang="en-US">
              <a:ea typeface="宋体" charset="-122"/>
            </a:endParaRPr>
          </a:p>
        </p:txBody>
      </p:sp>
      <p:sp>
        <p:nvSpPr>
          <p:cNvPr id="1054" name="Rectangle 30">
            <a:extLst>
              <a:ext uri="{FF2B5EF4-FFF2-40B4-BE49-F238E27FC236}">
                <a16:creationId xmlns:a16="http://schemas.microsoft.com/office/drawing/2014/main" id="{F9D32D1E-0074-4453-8D16-9AA20C61508A}"/>
              </a:ext>
            </a:extLst>
          </p:cNvPr>
          <p:cNvSpPr>
            <a:spLocks noGrp="1" noChangeArrowheads="1"/>
          </p:cNvSpPr>
          <p:nvPr>
            <p:ph type="dt" sz="half" idx="2"/>
          </p:nvPr>
        </p:nvSpPr>
        <p:spPr bwMode="auto">
          <a:xfrm>
            <a:off x="8591550" y="69850"/>
            <a:ext cx="3454400" cy="23653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1">
                <a:latin typeface="+mj-lt"/>
                <a:ea typeface="宋体" charset="-122"/>
              </a:defRPr>
            </a:lvl1pPr>
          </a:lstStyle>
          <a:p>
            <a:pPr>
              <a:defRPr/>
            </a:pPr>
            <a:endParaRPr lang="en-US" altLang="zh-CN" dirty="0"/>
          </a:p>
        </p:txBody>
      </p:sp>
    </p:spTree>
  </p:cSld>
  <p:clrMap bg1="lt1" tx1="dk1" bg2="lt2" tx2="dk2" accent1="accent1" accent2="accent2" accent3="accent3" accent4="accent4" accent5="accent5" accent6="accent6" hlink="hlink" folHlink="folHlink"/>
  <p:sldLayoutIdLst>
    <p:sldLayoutId id="2147484808" r:id="rId1"/>
    <p:sldLayoutId id="2147484809" r:id="rId2"/>
    <p:sldLayoutId id="2147484790" r:id="rId3"/>
    <p:sldLayoutId id="2147484791" r:id="rId4"/>
    <p:sldLayoutId id="2147484792" r:id="rId5"/>
    <p:sldLayoutId id="2147484793" r:id="rId6"/>
    <p:sldLayoutId id="2147484794" r:id="rId7"/>
    <p:sldLayoutId id="2147484795" r:id="rId8"/>
    <p:sldLayoutId id="2147484796" r:id="rId9"/>
    <p:sldLayoutId id="2147484797" r:id="rId10"/>
    <p:sldLayoutId id="2147484798" r:id="rId11"/>
    <p:sldLayoutId id="2147484810" r:id="rId12"/>
  </p:sldLayoutIdLst>
  <p:hf hdr="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5">
            <a:extLst>
              <a:ext uri="{FF2B5EF4-FFF2-40B4-BE49-F238E27FC236}">
                <a16:creationId xmlns:a16="http://schemas.microsoft.com/office/drawing/2014/main" id="{5EA39778-039C-42F1-8324-4D6DED78DB49}"/>
              </a:ext>
            </a:extLst>
          </p:cNvPr>
          <p:cNvSpPr>
            <a:spLocks noChangeArrowheads="1"/>
          </p:cNvSpPr>
          <p:nvPr/>
        </p:nvSpPr>
        <p:spPr bwMode="gray">
          <a:xfrm>
            <a:off x="874713" y="360363"/>
            <a:ext cx="11329987" cy="719137"/>
          </a:xfrm>
          <a:prstGeom prst="rect">
            <a:avLst/>
          </a:prstGeom>
          <a:solidFill>
            <a:schemeClr val="folHlink"/>
          </a:solid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1" name="Rectangle 3">
            <a:extLst>
              <a:ext uri="{FF2B5EF4-FFF2-40B4-BE49-F238E27FC236}">
                <a16:creationId xmlns:a16="http://schemas.microsoft.com/office/drawing/2014/main" id="{115942F8-65E1-40DE-A26D-2D1EF3F955E6}"/>
              </a:ext>
            </a:extLst>
          </p:cNvPr>
          <p:cNvSpPr>
            <a:spLocks noGrp="1" noChangeArrowheads="1"/>
          </p:cNvSpPr>
          <p:nvPr>
            <p:ph type="body" idx="1"/>
          </p:nvPr>
        </p:nvSpPr>
        <p:spPr bwMode="auto">
          <a:xfrm>
            <a:off x="609600" y="1228725"/>
            <a:ext cx="109728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029" name="Rectangle 5">
            <a:extLst>
              <a:ext uri="{FF2B5EF4-FFF2-40B4-BE49-F238E27FC236}">
                <a16:creationId xmlns:a16="http://schemas.microsoft.com/office/drawing/2014/main" id="{491FA531-AA0C-416F-8B54-CF3E874B40C9}"/>
              </a:ext>
            </a:extLst>
          </p:cNvPr>
          <p:cNvSpPr>
            <a:spLocks noGrp="1" noChangeArrowheads="1"/>
          </p:cNvSpPr>
          <p:nvPr>
            <p:ph type="ftr" sz="quarter" idx="3"/>
          </p:nvPr>
        </p:nvSpPr>
        <p:spPr bwMode="auto">
          <a:xfrm>
            <a:off x="8208963" y="6537325"/>
            <a:ext cx="38608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华文行楷" pitchFamily="2" charset="-122"/>
                <a:ea typeface="华文行楷" pitchFamily="2" charset="-122"/>
              </a:defRPr>
            </a:lvl1pPr>
          </a:lstStyle>
          <a:p>
            <a:pPr>
              <a:defRPr/>
            </a:pPr>
            <a:r>
              <a:rPr lang="zh-CN" altLang="en-US" dirty="0"/>
              <a:t>沈阳建筑大学  计算机科学与工程学院</a:t>
            </a:r>
            <a:endParaRPr lang="en-US" altLang="zh-CN" dirty="0"/>
          </a:p>
        </p:txBody>
      </p:sp>
      <p:sp>
        <p:nvSpPr>
          <p:cNvPr id="1030" name="Rectangle 6">
            <a:extLst>
              <a:ext uri="{FF2B5EF4-FFF2-40B4-BE49-F238E27FC236}">
                <a16:creationId xmlns:a16="http://schemas.microsoft.com/office/drawing/2014/main" id="{A59B0679-6D7D-47D3-8B7A-A86ECE9FCB31}"/>
              </a:ext>
            </a:extLst>
          </p:cNvPr>
          <p:cNvSpPr>
            <a:spLocks noGrp="1" noChangeArrowheads="1"/>
          </p:cNvSpPr>
          <p:nvPr>
            <p:ph type="sldNum" sz="quarter" idx="4"/>
          </p:nvPr>
        </p:nvSpPr>
        <p:spPr bwMode="auto">
          <a:xfrm>
            <a:off x="3962400" y="6537325"/>
            <a:ext cx="28448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270778D-2E38-45A1-9AD7-314BB855120D}" type="slidenum">
              <a:rPr lang="en-US" altLang="zh-CN"/>
              <a:pPr>
                <a:defRPr/>
              </a:pPr>
              <a:t>‹#›</a:t>
            </a:fld>
            <a:endParaRPr lang="en-US" altLang="zh-CN"/>
          </a:p>
        </p:txBody>
      </p:sp>
      <p:sp>
        <p:nvSpPr>
          <p:cNvPr id="2054" name="Rectangle 2">
            <a:extLst>
              <a:ext uri="{FF2B5EF4-FFF2-40B4-BE49-F238E27FC236}">
                <a16:creationId xmlns:a16="http://schemas.microsoft.com/office/drawing/2014/main" id="{ED72EA55-B7E2-4668-80C5-B1374E40437C}"/>
              </a:ext>
            </a:extLst>
          </p:cNvPr>
          <p:cNvSpPr>
            <a:spLocks noGrp="1" noChangeArrowheads="1"/>
          </p:cNvSpPr>
          <p:nvPr>
            <p:ph type="title"/>
          </p:nvPr>
        </p:nvSpPr>
        <p:spPr bwMode="white">
          <a:xfrm>
            <a:off x="1524000" y="457200"/>
            <a:ext cx="985520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2055" name="Rectangle 24">
            <a:extLst>
              <a:ext uri="{FF2B5EF4-FFF2-40B4-BE49-F238E27FC236}">
                <a16:creationId xmlns:a16="http://schemas.microsoft.com/office/drawing/2014/main" id="{E466D7A3-222B-480F-9D7A-538C3A55E48C}"/>
              </a:ext>
            </a:extLst>
          </p:cNvPr>
          <p:cNvSpPr>
            <a:spLocks noChangeArrowheads="1"/>
          </p:cNvSpPr>
          <p:nvPr/>
        </p:nvSpPr>
        <p:spPr bwMode="gray">
          <a:xfrm>
            <a:off x="0" y="719138"/>
            <a:ext cx="438150" cy="361950"/>
          </a:xfrm>
          <a:prstGeom prst="rect">
            <a:avLst/>
          </a:prstGeom>
          <a:solidFill>
            <a:schemeClr val="hlink"/>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6" name="Rectangle 25">
            <a:extLst>
              <a:ext uri="{FF2B5EF4-FFF2-40B4-BE49-F238E27FC236}">
                <a16:creationId xmlns:a16="http://schemas.microsoft.com/office/drawing/2014/main" id="{E40DFEF8-86CD-4415-A203-41339BBF7270}"/>
              </a:ext>
            </a:extLst>
          </p:cNvPr>
          <p:cNvSpPr>
            <a:spLocks noChangeArrowheads="1"/>
          </p:cNvSpPr>
          <p:nvPr/>
        </p:nvSpPr>
        <p:spPr bwMode="gray">
          <a:xfrm>
            <a:off x="438150" y="357188"/>
            <a:ext cx="438150" cy="361950"/>
          </a:xfrm>
          <a:prstGeom prst="rect">
            <a:avLst/>
          </a:prstGeom>
          <a:solidFill>
            <a:schemeClr val="hlink"/>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7" name="Rectangle 26">
            <a:extLst>
              <a:ext uri="{FF2B5EF4-FFF2-40B4-BE49-F238E27FC236}">
                <a16:creationId xmlns:a16="http://schemas.microsoft.com/office/drawing/2014/main" id="{44931566-00A6-4AA9-B96E-9DF90C70865D}"/>
              </a:ext>
            </a:extLst>
          </p:cNvPr>
          <p:cNvSpPr>
            <a:spLocks noChangeArrowheads="1"/>
          </p:cNvSpPr>
          <p:nvPr/>
        </p:nvSpPr>
        <p:spPr bwMode="gray">
          <a:xfrm>
            <a:off x="876300" y="0"/>
            <a:ext cx="438150" cy="361950"/>
          </a:xfrm>
          <a:prstGeom prst="rect">
            <a:avLst/>
          </a:prstGeom>
          <a:solidFill>
            <a:schemeClr val="hlink"/>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8" name="Rectangle 28">
            <a:extLst>
              <a:ext uri="{FF2B5EF4-FFF2-40B4-BE49-F238E27FC236}">
                <a16:creationId xmlns:a16="http://schemas.microsoft.com/office/drawing/2014/main" id="{C206ACC2-2BF8-4EAE-B64C-F304B014A8E9}"/>
              </a:ext>
            </a:extLst>
          </p:cNvPr>
          <p:cNvSpPr>
            <a:spLocks noChangeArrowheads="1"/>
          </p:cNvSpPr>
          <p:nvPr/>
        </p:nvSpPr>
        <p:spPr bwMode="gray">
          <a:xfrm>
            <a:off x="876300" y="361950"/>
            <a:ext cx="438150" cy="361950"/>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2059" name="Rectangle 29">
            <a:extLst>
              <a:ext uri="{FF2B5EF4-FFF2-40B4-BE49-F238E27FC236}">
                <a16:creationId xmlns:a16="http://schemas.microsoft.com/office/drawing/2014/main" id="{30C56589-1727-4B40-B968-367A881E86E1}"/>
              </a:ext>
            </a:extLst>
          </p:cNvPr>
          <p:cNvSpPr>
            <a:spLocks noChangeArrowheads="1"/>
          </p:cNvSpPr>
          <p:nvPr/>
        </p:nvSpPr>
        <p:spPr bwMode="gray">
          <a:xfrm>
            <a:off x="438150" y="719138"/>
            <a:ext cx="438150" cy="361950"/>
          </a:xfrm>
          <a:prstGeom prst="rect">
            <a:avLst/>
          </a:prstGeom>
          <a:solidFill>
            <a:schemeClr val="accent2"/>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a:p>
        </p:txBody>
      </p:sp>
      <p:sp>
        <p:nvSpPr>
          <p:cNvPr id="1054" name="Rectangle 30">
            <a:extLst>
              <a:ext uri="{FF2B5EF4-FFF2-40B4-BE49-F238E27FC236}">
                <a16:creationId xmlns:a16="http://schemas.microsoft.com/office/drawing/2014/main" id="{AFDF90AD-D124-4B57-9799-2FC9AD6353F3}"/>
              </a:ext>
            </a:extLst>
          </p:cNvPr>
          <p:cNvSpPr>
            <a:spLocks noGrp="1" noChangeArrowheads="1"/>
          </p:cNvSpPr>
          <p:nvPr>
            <p:ph type="dt" sz="half" idx="2"/>
          </p:nvPr>
        </p:nvSpPr>
        <p:spPr bwMode="auto">
          <a:xfrm>
            <a:off x="8591550" y="69850"/>
            <a:ext cx="3454400" cy="23653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1">
                <a:latin typeface="+mj-lt"/>
                <a:ea typeface="宋体" charset="-122"/>
              </a:defRPr>
            </a:lvl1pPr>
          </a:lstStyle>
          <a:p>
            <a:pPr>
              <a:defRPr/>
            </a:pPr>
            <a:endParaRPr lang="en-US" altLang="zh-CN" dirty="0"/>
          </a:p>
        </p:txBody>
      </p:sp>
    </p:spTree>
  </p:cSld>
  <p:clrMap bg1="lt1" tx1="dk1" bg2="lt2" tx2="dk2" accent1="accent1" accent2="accent2" accent3="accent3" accent4="accent4" accent5="accent5" accent6="accent6" hlink="hlink" folHlink="folHlink"/>
  <p:sldLayoutIdLst>
    <p:sldLayoutId id="2147484811" r:id="rId1"/>
    <p:sldLayoutId id="2147484812"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13" r:id="rId12"/>
  </p:sldLayoutIdLst>
  <p:hf hdr="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4.gif"/><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60.png"/></Relationships>
</file>

<file path=ppt/slides/_rels/slide23.xml.rels><?xml version="1.0" encoding="UTF-8" standalone="yes"?>
<Relationships xmlns="http://schemas.openxmlformats.org/package/2006/relationships"><Relationship Id="rId13" Type="http://schemas.openxmlformats.org/officeDocument/2006/relationships/image" Target="../media/image380.png"/><Relationship Id="rId18" Type="http://schemas.openxmlformats.org/officeDocument/2006/relationships/image" Target="../media/image260.png"/><Relationship Id="rId3" Type="http://schemas.openxmlformats.org/officeDocument/2006/relationships/image" Target="../media/image16.jpeg"/><Relationship Id="rId7" Type="http://schemas.openxmlformats.org/officeDocument/2006/relationships/image" Target="../media/image360.png"/><Relationship Id="rId17" Type="http://schemas.openxmlformats.org/officeDocument/2006/relationships/image" Target="../media/image420.png"/><Relationship Id="rId2" Type="http://schemas.openxmlformats.org/officeDocument/2006/relationships/image" Target="../media/image17.jpeg"/><Relationship Id="rId16" Type="http://schemas.openxmlformats.org/officeDocument/2006/relationships/image" Target="../media/image410.png"/><Relationship Id="rId1" Type="http://schemas.openxmlformats.org/officeDocument/2006/relationships/slideLayout" Target="../slideLayouts/slideLayout14.xml"/><Relationship Id="rId6" Type="http://schemas.openxmlformats.org/officeDocument/2006/relationships/image" Target="../media/image351.png"/><Relationship Id="rId11" Type="http://schemas.openxmlformats.org/officeDocument/2006/relationships/image" Target="../media/image370.png"/><Relationship Id="rId5" Type="http://schemas.openxmlformats.org/officeDocument/2006/relationships/image" Target="../media/image34.png"/><Relationship Id="rId15" Type="http://schemas.openxmlformats.org/officeDocument/2006/relationships/image" Target="../media/image400.png"/><Relationship Id="rId10" Type="http://schemas.openxmlformats.org/officeDocument/2006/relationships/image" Target="../media/image350.png"/><Relationship Id="rId19" Type="http://schemas.openxmlformats.org/officeDocument/2006/relationships/image" Target="../media/image270.png"/><Relationship Id="rId4" Type="http://schemas.openxmlformats.org/officeDocument/2006/relationships/image" Target="../media/image9.jpg"/><Relationship Id="rId9" Type="http://schemas.openxmlformats.org/officeDocument/2006/relationships/image" Target="../media/image340.png"/><Relationship Id="rId14" Type="http://schemas.openxmlformats.org/officeDocument/2006/relationships/image" Target="../media/image390.png"/></Relationships>
</file>

<file path=ppt/slides/_rels/slide3.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slideLayout" Target="../slideLayouts/slideLayout18.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51" Type="http://schemas.openxmlformats.org/officeDocument/2006/relationships/tags" Target="../tags/tag51.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slide" Target="slide2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18" Type="http://schemas.openxmlformats.org/officeDocument/2006/relationships/image" Target="../media/image25.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jpg"/><Relationship Id="rId16"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9.png"/><Relationship Id="rId18" Type="http://schemas.openxmlformats.org/officeDocument/2006/relationships/image" Target="../media/image25.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9.jpg"/><Relationship Id="rId17"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48.png"/><Relationship Id="rId10" Type="http://schemas.openxmlformats.org/officeDocument/2006/relationships/image" Target="../media/image17.jpeg"/><Relationship Id="rId19" Type="http://schemas.openxmlformats.org/officeDocument/2006/relationships/slide" Target="slide22.xml"/><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9.png"/><Relationship Id="rId18" Type="http://schemas.openxmlformats.org/officeDocument/2006/relationships/image" Target="../media/image26.jp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9.jpg"/><Relationship Id="rId17" Type="http://schemas.openxmlformats.org/officeDocument/2006/relationships/slide" Target="slide22.xml"/><Relationship Id="rId2" Type="http://schemas.openxmlformats.org/officeDocument/2006/relationships/notesSlide" Target="../notesSlides/notesSlide6.xml"/><Relationship Id="rId16" Type="http://schemas.openxmlformats.org/officeDocument/2006/relationships/image" Target="../media/image25.jp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48.png"/><Relationship Id="rId10" Type="http://schemas.openxmlformats.org/officeDocument/2006/relationships/image" Target="../media/image17.jpeg"/><Relationship Id="rId19"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31.jpe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4563602-842D-453D-8066-CFAC56596721}"/>
              </a:ext>
            </a:extLst>
          </p:cNvPr>
          <p:cNvSpPr>
            <a:spLocks noGrp="1" noChangeArrowheads="1"/>
          </p:cNvSpPr>
          <p:nvPr>
            <p:ph type="ctrTitle"/>
          </p:nvPr>
        </p:nvSpPr>
        <p:spPr>
          <a:xfrm>
            <a:off x="1397819" y="1844824"/>
            <a:ext cx="9396362" cy="1012825"/>
          </a:xfrm>
        </p:spPr>
        <p:txBody>
          <a:bodyPr/>
          <a:lstStyle/>
          <a:p>
            <a:r>
              <a:rPr lang="zh-CN" altLang="en-US" b="0" i="0" dirty="0"/>
              <a:t>基于语义先验图与目标边缘增强的</a:t>
            </a:r>
            <a:br>
              <a:rPr lang="en-US" altLang="zh-CN" b="0" i="0" dirty="0"/>
            </a:br>
            <a:r>
              <a:rPr lang="zh-CN" altLang="en-US" b="0" i="0" dirty="0"/>
              <a:t>条件扩散模型单目深度估计</a:t>
            </a:r>
            <a:endParaRPr lang="zh-CN" altLang="en-US" sz="4400" b="0" i="0" dirty="0">
              <a:latin typeface="微软雅黑" panose="020B0503020204020204" pitchFamily="34" charset="-122"/>
              <a:ea typeface="微软雅黑" panose="020B0503020204020204" pitchFamily="34" charset="-122"/>
            </a:endParaRPr>
          </a:p>
        </p:txBody>
      </p:sp>
      <p:sp>
        <p:nvSpPr>
          <p:cNvPr id="2" name="矩形: 圆角 38">
            <a:extLst>
              <a:ext uri="{FF2B5EF4-FFF2-40B4-BE49-F238E27FC236}">
                <a16:creationId xmlns:a16="http://schemas.microsoft.com/office/drawing/2014/main" id="{28E16A06-2FA6-E9E1-E089-634F5B34A18D}"/>
              </a:ext>
            </a:extLst>
          </p:cNvPr>
          <p:cNvSpPr/>
          <p:nvPr/>
        </p:nvSpPr>
        <p:spPr>
          <a:xfrm>
            <a:off x="2944541" y="4620952"/>
            <a:ext cx="1701997"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汇报人：王佳伟</a:t>
            </a:r>
          </a:p>
        </p:txBody>
      </p:sp>
      <p:sp>
        <p:nvSpPr>
          <p:cNvPr id="3" name="矩形: 圆角 38">
            <a:extLst>
              <a:ext uri="{FF2B5EF4-FFF2-40B4-BE49-F238E27FC236}">
                <a16:creationId xmlns:a16="http://schemas.microsoft.com/office/drawing/2014/main" id="{B363B1AB-B985-E74C-47E8-96B552CE3882}"/>
              </a:ext>
            </a:extLst>
          </p:cNvPr>
          <p:cNvSpPr/>
          <p:nvPr/>
        </p:nvSpPr>
        <p:spPr>
          <a:xfrm>
            <a:off x="7567860" y="4599703"/>
            <a:ext cx="1701997"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指导教师：袁帅</a:t>
            </a:r>
          </a:p>
        </p:txBody>
      </p:sp>
      <p:sp>
        <p:nvSpPr>
          <p:cNvPr id="4" name="矩形: 圆角 38">
            <a:extLst>
              <a:ext uri="{FF2B5EF4-FFF2-40B4-BE49-F238E27FC236}">
                <a16:creationId xmlns:a16="http://schemas.microsoft.com/office/drawing/2014/main" id="{180127FF-AF46-487E-90F3-C9B50DA499F0}"/>
              </a:ext>
            </a:extLst>
          </p:cNvPr>
          <p:cNvSpPr/>
          <p:nvPr/>
        </p:nvSpPr>
        <p:spPr>
          <a:xfrm>
            <a:off x="5183049" y="4620952"/>
            <a:ext cx="1775148"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计算机科学与技术</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CB254-4C91-4819-AE84-5B5C139B00C6}"/>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5.</a:t>
            </a:r>
            <a:r>
              <a:rPr lang="zh-CN" altLang="en-US" sz="4000" kern="1200" dirty="0">
                <a:latin typeface="黑体" panose="02010609060101010101" pitchFamily="49" charset="-122"/>
                <a:ea typeface="黑体" panose="02010609060101010101" pitchFamily="49" charset="-122"/>
                <a:cs typeface="+mn-cs"/>
              </a:rPr>
              <a:t>研 究 问 题</a:t>
            </a:r>
          </a:p>
        </p:txBody>
      </p:sp>
      <p:sp>
        <p:nvSpPr>
          <p:cNvPr id="4" name="页脚占位符 3">
            <a:extLst>
              <a:ext uri="{FF2B5EF4-FFF2-40B4-BE49-F238E27FC236}">
                <a16:creationId xmlns:a16="http://schemas.microsoft.com/office/drawing/2014/main" id="{0E75E412-3F97-4D16-95BA-46607AB9587A}"/>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cxnSp>
        <p:nvCxnSpPr>
          <p:cNvPr id="8" name="直接箭头连接符 7">
            <a:extLst>
              <a:ext uri="{FF2B5EF4-FFF2-40B4-BE49-F238E27FC236}">
                <a16:creationId xmlns:a16="http://schemas.microsoft.com/office/drawing/2014/main" id="{5D713FCE-CA48-FF0F-EEE1-1DED32059B15}"/>
              </a:ext>
            </a:extLst>
          </p:cNvPr>
          <p:cNvCxnSpPr>
            <a:cxnSpLocks/>
          </p:cNvCxnSpPr>
          <p:nvPr/>
        </p:nvCxnSpPr>
        <p:spPr>
          <a:xfrm>
            <a:off x="6096000" y="2939995"/>
            <a:ext cx="0" cy="7155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0" name="图片 9">
            <a:extLst>
              <a:ext uri="{FF2B5EF4-FFF2-40B4-BE49-F238E27FC236}">
                <a16:creationId xmlns:a16="http://schemas.microsoft.com/office/drawing/2014/main" id="{8B2E3C9A-B39E-4E72-4A8C-AE7BEE712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919" y="3655524"/>
            <a:ext cx="9900159" cy="1606633"/>
          </a:xfrm>
          <a:prstGeom prst="rect">
            <a:avLst/>
          </a:prstGeom>
          <a:ln w="28575">
            <a:solidFill>
              <a:schemeClr val="tx1"/>
            </a:solidFill>
            <a:prstDash val="sysDash"/>
          </a:ln>
        </p:spPr>
      </p:pic>
      <p:sp>
        <p:nvSpPr>
          <p:cNvPr id="12" name="文本框 11">
            <a:extLst>
              <a:ext uri="{FF2B5EF4-FFF2-40B4-BE49-F238E27FC236}">
                <a16:creationId xmlns:a16="http://schemas.microsoft.com/office/drawing/2014/main" id="{64E6471B-5B94-1D7D-2F73-28462E92C96F}"/>
              </a:ext>
            </a:extLst>
          </p:cNvPr>
          <p:cNvSpPr txBox="1"/>
          <p:nvPr/>
        </p:nvSpPr>
        <p:spPr>
          <a:xfrm>
            <a:off x="1033314" y="5363517"/>
            <a:ext cx="10012764" cy="707886"/>
          </a:xfrm>
          <a:prstGeom prst="rect">
            <a:avLst/>
          </a:prstGeom>
          <a:noFill/>
        </p:spPr>
        <p:txBody>
          <a:bodyPr wrap="square" rtlCol="0">
            <a:spAutoFit/>
          </a:bodyPr>
          <a:lstStyle/>
          <a:p>
            <a:pPr algn="just"/>
            <a:r>
              <a:rPr lang="zh-CN" altLang="en-US" sz="2000" dirty="0">
                <a:latin typeface="Times New Roman" panose="02020603050405020304" pitchFamily="18" charset="0"/>
                <a:ea typeface="楷体" panose="02010609060101010101" pitchFamily="49" charset="-122"/>
              </a:rPr>
              <a:t>为了解决扩散模型多步推理导致推理时间过长，我们首先对扩散模型进行了微调，从多步推理</a:t>
            </a:r>
            <a:r>
              <a:rPr lang="en-US" altLang="zh-CN" sz="2000" dirty="0">
                <a:latin typeface="Times New Roman" panose="02020603050405020304" pitchFamily="18" charset="0"/>
                <a:ea typeface="楷体" panose="02010609060101010101" pitchFamily="49" charset="-122"/>
              </a:rPr>
              <a:t>(50 steps)</a:t>
            </a:r>
            <a:r>
              <a:rPr lang="zh-CN" altLang="en-US" sz="2000" dirty="0">
                <a:latin typeface="Times New Roman" panose="02020603050405020304" pitchFamily="18" charset="0"/>
                <a:ea typeface="楷体" panose="02010609060101010101" pitchFamily="49" charset="-122"/>
              </a:rPr>
              <a:t>改为了单步推理</a:t>
            </a:r>
            <a:r>
              <a:rPr lang="en-US" altLang="zh-CN" sz="2000" dirty="0">
                <a:latin typeface="Times New Roman" panose="02020603050405020304" pitchFamily="18" charset="0"/>
                <a:ea typeface="楷体" panose="02010609060101010101" pitchFamily="49" charset="-122"/>
              </a:rPr>
              <a:t>(1 step)</a:t>
            </a:r>
            <a:r>
              <a:rPr lang="zh-CN" altLang="en-US" sz="2000" dirty="0">
                <a:latin typeface="Times New Roman" panose="02020603050405020304" pitchFamily="18" charset="0"/>
                <a:ea typeface="楷体" panose="02010609060101010101" pitchFamily="49" charset="-122"/>
              </a:rPr>
              <a:t>，单张</a:t>
            </a:r>
            <a:r>
              <a:rPr lang="en-US" altLang="zh-CN" sz="2000" dirty="0">
                <a:latin typeface="Times New Roman" panose="02020603050405020304" pitchFamily="18" charset="0"/>
                <a:ea typeface="楷体" panose="02010609060101010101" pitchFamily="49" charset="-122"/>
              </a:rPr>
              <a:t>640*480</a:t>
            </a:r>
            <a:r>
              <a:rPr lang="zh-CN" altLang="en-US" sz="2000" dirty="0">
                <a:latin typeface="Times New Roman" panose="02020603050405020304" pitchFamily="18" charset="0"/>
                <a:ea typeface="楷体" panose="02010609060101010101" pitchFamily="49" charset="-122"/>
              </a:rPr>
              <a:t>图像推理时间从</a:t>
            </a:r>
            <a:r>
              <a:rPr lang="en-US" altLang="zh-CN" sz="2000" dirty="0">
                <a:latin typeface="Times New Roman" panose="02020603050405020304" pitchFamily="18" charset="0"/>
                <a:ea typeface="楷体" panose="02010609060101010101" pitchFamily="49" charset="-122"/>
              </a:rPr>
              <a:t>24s</a:t>
            </a:r>
            <a:r>
              <a:rPr lang="zh-CN" altLang="en-US" sz="2000" dirty="0">
                <a:latin typeface="Times New Roman" panose="02020603050405020304" pitchFamily="18" charset="0"/>
                <a:ea typeface="楷体" panose="02010609060101010101" pitchFamily="49" charset="-122"/>
              </a:rPr>
              <a:t>降低到</a:t>
            </a:r>
            <a:r>
              <a:rPr lang="en-US" altLang="zh-CN" sz="2000" dirty="0">
                <a:latin typeface="Times New Roman" panose="02020603050405020304" pitchFamily="18" charset="0"/>
                <a:ea typeface="楷体" panose="02010609060101010101" pitchFamily="49" charset="-122"/>
              </a:rPr>
              <a:t>120ms.</a:t>
            </a:r>
            <a:endParaRPr lang="zh-CN" altLang="en-US" sz="2000" dirty="0">
              <a:latin typeface="Times New Roman" panose="02020603050405020304" pitchFamily="18" charset="0"/>
              <a:ea typeface="楷体" panose="02010609060101010101" pitchFamily="49" charset="-122"/>
            </a:endParaRPr>
          </a:p>
        </p:txBody>
      </p:sp>
      <p:pic>
        <p:nvPicPr>
          <p:cNvPr id="13" name="图片 12">
            <a:hlinkClick r:id="rId3" action="ppaction://hlinksldjump"/>
            <a:extLst>
              <a:ext uri="{FF2B5EF4-FFF2-40B4-BE49-F238E27FC236}">
                <a16:creationId xmlns:a16="http://schemas.microsoft.com/office/drawing/2014/main" id="{C86A6F5E-EA67-F3EC-30D3-8DFC3A9A3364}"/>
              </a:ext>
            </a:extLst>
          </p:cNvPr>
          <p:cNvPicPr>
            <a:picLocks noChangeAspect="1"/>
          </p:cNvPicPr>
          <p:nvPr/>
        </p:nvPicPr>
        <p:blipFill>
          <a:blip r:embed="rId4"/>
          <a:stretch>
            <a:fillRect/>
          </a:stretch>
        </p:blipFill>
        <p:spPr>
          <a:xfrm>
            <a:off x="985444" y="1494483"/>
            <a:ext cx="10221112" cy="1750544"/>
          </a:xfrm>
          <a:prstGeom prst="rect">
            <a:avLst/>
          </a:prstGeom>
          <a:ln w="19050">
            <a:solidFill>
              <a:schemeClr val="tx1"/>
            </a:solidFill>
            <a:prstDash val="dash"/>
          </a:ln>
        </p:spPr>
      </p:pic>
      <p:sp>
        <p:nvSpPr>
          <p:cNvPr id="14" name="灯片编号占位符 4">
            <a:extLst>
              <a:ext uri="{FF2B5EF4-FFF2-40B4-BE49-F238E27FC236}">
                <a16:creationId xmlns:a16="http://schemas.microsoft.com/office/drawing/2014/main" id="{4DFAA47D-7160-876F-9BCF-3DF7A7886674}"/>
              </a:ext>
            </a:extLst>
          </p:cNvPr>
          <p:cNvSpPr>
            <a:spLocks noGrp="1"/>
          </p:cNvSpPr>
          <p:nvPr>
            <p:ph type="sldNum" sz="quarter" idx="11"/>
          </p:nvPr>
        </p:nvSpPr>
        <p:spPr>
          <a:xfrm>
            <a:off x="-78994" y="6421319"/>
            <a:ext cx="639192" cy="457200"/>
          </a:xfrm>
        </p:spPr>
        <p:txBody>
          <a:bodyPr/>
          <a:lstStyle/>
          <a:p>
            <a:pPr>
              <a:defRPr/>
            </a:pPr>
            <a:fld id="{EE1B529C-1E6E-4F5D-9841-856A1415EE4D}" type="slidenum">
              <a:rPr lang="en-US" altLang="zh-CN" sz="2400" smtClean="0"/>
              <a:pPr>
                <a:defRPr/>
              </a:pPr>
              <a:t>10</a:t>
            </a:fld>
            <a:endParaRPr lang="en-US" altLang="zh-CN" sz="2400" dirty="0"/>
          </a:p>
        </p:txBody>
      </p:sp>
    </p:spTree>
    <p:extLst>
      <p:ext uri="{BB962C8B-B14F-4D97-AF65-F5344CB8AC3E}">
        <p14:creationId xmlns:p14="http://schemas.microsoft.com/office/powerpoint/2010/main" val="1468375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37AC5-B2FA-5FEC-C8CD-B5ADD57D7EF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4FC3A62-252F-DA16-C7DF-C1C674682A25}"/>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rPr>
              <a:t>5.</a:t>
            </a:r>
            <a:r>
              <a:rPr lang="zh-CN" altLang="en-US" sz="4000" kern="1200" dirty="0">
                <a:latin typeface="黑体" panose="02010609060101010101" pitchFamily="49" charset="-122"/>
                <a:ea typeface="黑体" panose="02010609060101010101" pitchFamily="49" charset="-122"/>
              </a:rPr>
              <a:t>研 究 问 题</a:t>
            </a:r>
            <a:endParaRPr lang="zh-CN" altLang="en-US" sz="4000" kern="1200" dirty="0">
              <a:latin typeface="黑体" panose="02010609060101010101" pitchFamily="49" charset="-122"/>
              <a:ea typeface="黑体" panose="02010609060101010101" pitchFamily="49" charset="-122"/>
              <a:cs typeface="+mn-cs"/>
            </a:endParaRPr>
          </a:p>
        </p:txBody>
      </p:sp>
      <p:sp>
        <p:nvSpPr>
          <p:cNvPr id="4" name="页脚占位符 3">
            <a:extLst>
              <a:ext uri="{FF2B5EF4-FFF2-40B4-BE49-F238E27FC236}">
                <a16:creationId xmlns:a16="http://schemas.microsoft.com/office/drawing/2014/main" id="{CC8EE781-1197-B932-0820-542CB4BED158}"/>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4B2C3634-227A-22DB-5D39-1BC3895FF90B}"/>
              </a:ext>
            </a:extLst>
          </p:cNvPr>
          <p:cNvSpPr>
            <a:spLocks noGrp="1"/>
          </p:cNvSpPr>
          <p:nvPr>
            <p:ph type="sldNum" sz="quarter" idx="11"/>
          </p:nvPr>
        </p:nvSpPr>
        <p:spPr/>
        <p:txBody>
          <a:bodyPr/>
          <a:lstStyle/>
          <a:p>
            <a:pPr>
              <a:defRPr/>
            </a:pPr>
            <a:fld id="{EE1B529C-1E6E-4F5D-9841-856A1415EE4D}" type="slidenum">
              <a:rPr lang="en-US" altLang="zh-CN" smtClean="0"/>
              <a:pPr>
                <a:defRPr/>
              </a:pPr>
              <a:t>11</a:t>
            </a:fld>
            <a:endParaRPr lang="en-US" altLang="zh-CN"/>
          </a:p>
        </p:txBody>
      </p:sp>
      <p:sp>
        <p:nvSpPr>
          <p:cNvPr id="3" name="矩形 2">
            <a:extLst>
              <a:ext uri="{FF2B5EF4-FFF2-40B4-BE49-F238E27FC236}">
                <a16:creationId xmlns:a16="http://schemas.microsoft.com/office/drawing/2014/main" id="{B14D3105-1DF1-1A8D-3A87-163CB8EA47E4}"/>
              </a:ext>
            </a:extLst>
          </p:cNvPr>
          <p:cNvSpPr/>
          <p:nvPr/>
        </p:nvSpPr>
        <p:spPr>
          <a:xfrm>
            <a:off x="1154745" y="2847853"/>
            <a:ext cx="2952328" cy="216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34BA087-FB3D-7DBE-82E5-86E86E6F069C}"/>
              </a:ext>
            </a:extLst>
          </p:cNvPr>
          <p:cNvSpPr txBox="1"/>
          <p:nvPr/>
        </p:nvSpPr>
        <p:spPr>
          <a:xfrm>
            <a:off x="1280278" y="3235898"/>
            <a:ext cx="9064194" cy="646331"/>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但由于缺少了多步推理的逐渐精炼的过程，推理出的图像往往和会丢失许多边缘细节，如图所示：</a:t>
            </a:r>
          </a:p>
        </p:txBody>
      </p:sp>
      <p:pic>
        <p:nvPicPr>
          <p:cNvPr id="9" name="图片 8">
            <a:extLst>
              <a:ext uri="{FF2B5EF4-FFF2-40B4-BE49-F238E27FC236}">
                <a16:creationId xmlns:a16="http://schemas.microsoft.com/office/drawing/2014/main" id="{8D846C97-B4D1-EAF2-707E-B8ADBDFA0A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117" y="3919499"/>
            <a:ext cx="2880320" cy="2160432"/>
          </a:xfrm>
          <a:prstGeom prst="rect">
            <a:avLst/>
          </a:prstGeom>
        </p:spPr>
      </p:pic>
      <p:pic>
        <p:nvPicPr>
          <p:cNvPr id="11" name="图片 10">
            <a:extLst>
              <a:ext uri="{FF2B5EF4-FFF2-40B4-BE49-F238E27FC236}">
                <a16:creationId xmlns:a16="http://schemas.microsoft.com/office/drawing/2014/main" id="{08265BA5-BBBA-C7F2-B20E-5B48B44B84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5559" y="3918394"/>
            <a:ext cx="2880320" cy="2160433"/>
          </a:xfrm>
          <a:prstGeom prst="rect">
            <a:avLst/>
          </a:prstGeom>
        </p:spPr>
      </p:pic>
      <p:pic>
        <p:nvPicPr>
          <p:cNvPr id="14" name="图片 13">
            <a:extLst>
              <a:ext uri="{FF2B5EF4-FFF2-40B4-BE49-F238E27FC236}">
                <a16:creationId xmlns:a16="http://schemas.microsoft.com/office/drawing/2014/main" id="{0C06E30D-2A44-FCA7-784D-5F1A5AF222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5838" y="3933603"/>
            <a:ext cx="2880320" cy="2160433"/>
          </a:xfrm>
          <a:prstGeom prst="rect">
            <a:avLst/>
          </a:prstGeom>
        </p:spPr>
      </p:pic>
      <p:pic>
        <p:nvPicPr>
          <p:cNvPr id="15" name="图片 14">
            <a:extLst>
              <a:ext uri="{FF2B5EF4-FFF2-40B4-BE49-F238E27FC236}">
                <a16:creationId xmlns:a16="http://schemas.microsoft.com/office/drawing/2014/main" id="{A211CFD7-852B-FB26-AEBB-BAEE70AE7F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919" y="1471740"/>
            <a:ext cx="9900159" cy="1606633"/>
          </a:xfrm>
          <a:prstGeom prst="rect">
            <a:avLst/>
          </a:prstGeom>
          <a:ln w="28575">
            <a:solidFill>
              <a:schemeClr val="tx1"/>
            </a:solidFill>
            <a:prstDash val="sysDash"/>
          </a:ln>
        </p:spPr>
      </p:pic>
      <p:sp>
        <p:nvSpPr>
          <p:cNvPr id="16" name="文本框 15">
            <a:extLst>
              <a:ext uri="{FF2B5EF4-FFF2-40B4-BE49-F238E27FC236}">
                <a16:creationId xmlns:a16="http://schemas.microsoft.com/office/drawing/2014/main" id="{B4A6648D-439B-DA54-2701-169CC588E351}"/>
              </a:ext>
            </a:extLst>
          </p:cNvPr>
          <p:cNvSpPr txBox="1"/>
          <p:nvPr/>
        </p:nvSpPr>
        <p:spPr>
          <a:xfrm>
            <a:off x="1687199" y="6094036"/>
            <a:ext cx="161815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Image</a:t>
            </a:r>
            <a:endParaRPr lang="zh-CN" altLang="en-US" sz="2000" dirty="0">
              <a:latin typeface="苹方-简" panose="020B0400000000000000" pitchFamily="34" charset="-122"/>
              <a:ea typeface="苹方-简" panose="020B0400000000000000" pitchFamily="34" charset="-122"/>
            </a:endParaRPr>
          </a:p>
        </p:txBody>
      </p:sp>
      <p:sp>
        <p:nvSpPr>
          <p:cNvPr id="17" name="文本框 16">
            <a:extLst>
              <a:ext uri="{FF2B5EF4-FFF2-40B4-BE49-F238E27FC236}">
                <a16:creationId xmlns:a16="http://schemas.microsoft.com/office/drawing/2014/main" id="{F5A2164D-2698-9F93-2FEE-C41B728A4018}"/>
              </a:ext>
            </a:extLst>
          </p:cNvPr>
          <p:cNvSpPr txBox="1"/>
          <p:nvPr/>
        </p:nvSpPr>
        <p:spPr>
          <a:xfrm>
            <a:off x="5286920" y="6094036"/>
            <a:ext cx="161815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Marigold</a:t>
            </a:r>
            <a:endParaRPr lang="zh-CN" altLang="en-US" sz="2000" dirty="0">
              <a:latin typeface="苹方-简" panose="020B0400000000000000" pitchFamily="34" charset="-122"/>
              <a:ea typeface="苹方-简" panose="020B0400000000000000" pitchFamily="34" charset="-122"/>
            </a:endParaRPr>
          </a:p>
        </p:txBody>
      </p:sp>
      <p:sp>
        <p:nvSpPr>
          <p:cNvPr id="18" name="文本框 17">
            <a:extLst>
              <a:ext uri="{FF2B5EF4-FFF2-40B4-BE49-F238E27FC236}">
                <a16:creationId xmlns:a16="http://schemas.microsoft.com/office/drawing/2014/main" id="{6F1BF418-386A-0418-D14F-2576C60F72F3}"/>
              </a:ext>
            </a:extLst>
          </p:cNvPr>
          <p:cNvSpPr txBox="1"/>
          <p:nvPr/>
        </p:nvSpPr>
        <p:spPr>
          <a:xfrm>
            <a:off x="8110870" y="6094036"/>
            <a:ext cx="316970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One-step version</a:t>
            </a:r>
            <a:endParaRPr lang="zh-CN" altLang="en-US" sz="2000" dirty="0">
              <a:latin typeface="苹方-简" panose="020B0400000000000000" pitchFamily="34" charset="-122"/>
              <a:ea typeface="苹方-简" panose="020B0400000000000000" pitchFamily="34" charset="-122"/>
            </a:endParaRPr>
          </a:p>
        </p:txBody>
      </p:sp>
      <p:sp>
        <p:nvSpPr>
          <p:cNvPr id="19" name="灯片编号占位符 4">
            <a:extLst>
              <a:ext uri="{FF2B5EF4-FFF2-40B4-BE49-F238E27FC236}">
                <a16:creationId xmlns:a16="http://schemas.microsoft.com/office/drawing/2014/main" id="{EDBC0941-9E92-D120-11D8-43C13C9E2E6E}"/>
              </a:ext>
            </a:extLst>
          </p:cNvPr>
          <p:cNvSpPr txBox="1">
            <a:spLocks/>
          </p:cNvSpPr>
          <p:nvPr/>
        </p:nvSpPr>
        <p:spPr bwMode="auto">
          <a:xfrm>
            <a:off x="-78994" y="6421319"/>
            <a:ext cx="639192"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EE1B529C-1E6E-4F5D-9841-856A1415EE4D}" type="slidenum">
              <a:rPr lang="en-US" altLang="zh-CN" sz="2400" smtClean="0"/>
              <a:pPr>
                <a:defRPr/>
              </a:pPr>
              <a:t>11</a:t>
            </a:fld>
            <a:endParaRPr lang="en-US" altLang="zh-CN" sz="2400" dirty="0"/>
          </a:p>
        </p:txBody>
      </p:sp>
    </p:spTree>
    <p:extLst>
      <p:ext uri="{BB962C8B-B14F-4D97-AF65-F5344CB8AC3E}">
        <p14:creationId xmlns:p14="http://schemas.microsoft.com/office/powerpoint/2010/main" val="3618853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AED66-DFF2-F3E0-7035-F5ABD7938F2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01D8ABB-D5DE-20E2-E64D-733759DE7656}"/>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rPr>
              <a:t>6.</a:t>
            </a:r>
            <a:r>
              <a:rPr lang="zh-CN" altLang="en-US" sz="4000" kern="1200" dirty="0">
                <a:latin typeface="黑体" panose="02010609060101010101" pitchFamily="49" charset="-122"/>
                <a:ea typeface="黑体" panose="02010609060101010101" pitchFamily="49" charset="-122"/>
              </a:rPr>
              <a:t>研 究 内 容</a:t>
            </a:r>
            <a:endParaRPr lang="zh-CN" altLang="en-US" sz="4000" kern="1200" dirty="0">
              <a:latin typeface="黑体" panose="02010609060101010101" pitchFamily="49" charset="-122"/>
              <a:ea typeface="黑体" panose="02010609060101010101" pitchFamily="49" charset="-122"/>
              <a:cs typeface="+mn-cs"/>
            </a:endParaRPr>
          </a:p>
        </p:txBody>
      </p:sp>
      <p:sp>
        <p:nvSpPr>
          <p:cNvPr id="4" name="页脚占位符 3">
            <a:extLst>
              <a:ext uri="{FF2B5EF4-FFF2-40B4-BE49-F238E27FC236}">
                <a16:creationId xmlns:a16="http://schemas.microsoft.com/office/drawing/2014/main" id="{B630663D-2E8D-C480-4EC4-E89888A372CB}"/>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8" name="文本框 7">
            <a:extLst>
              <a:ext uri="{FF2B5EF4-FFF2-40B4-BE49-F238E27FC236}">
                <a16:creationId xmlns:a16="http://schemas.microsoft.com/office/drawing/2014/main" id="{2260AB2F-7562-0A24-B16E-4DB35F37294F}"/>
              </a:ext>
            </a:extLst>
          </p:cNvPr>
          <p:cNvSpPr txBox="1"/>
          <p:nvPr/>
        </p:nvSpPr>
        <p:spPr>
          <a:xfrm>
            <a:off x="363131" y="2276872"/>
            <a:ext cx="5228813" cy="3139321"/>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我们选择条件扩散模型：</a:t>
            </a:r>
            <a:r>
              <a:rPr lang="en-US" altLang="zh-CN" dirty="0">
                <a:latin typeface="Times New Roman" panose="02020603050405020304" pitchFamily="18" charset="0"/>
                <a:ea typeface="楷体" panose="02010609060101010101" pitchFamily="49" charset="-122"/>
              </a:rPr>
              <a:t>Stable Diffusion 2</a:t>
            </a:r>
            <a:r>
              <a:rPr lang="zh-CN" altLang="en-US" dirty="0">
                <a:latin typeface="Times New Roman" panose="02020603050405020304" pitchFamily="18" charset="0"/>
                <a:ea typeface="楷体" panose="02010609060101010101" pitchFamily="49" charset="-122"/>
              </a:rPr>
              <a:t>作为我们的基础模型</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根据我们进行的重参数化实验指出，</a:t>
            </a:r>
            <a:r>
              <a:rPr lang="en-US" altLang="zh-CN" dirty="0">
                <a:latin typeface="Times New Roman" panose="02020603050405020304" pitchFamily="18" charset="0"/>
                <a:ea typeface="楷体" panose="02010609060101010101" pitchFamily="49" charset="-122"/>
              </a:rPr>
              <a:t>Stable Diffusion</a:t>
            </a:r>
            <a:r>
              <a:rPr lang="zh-CN" altLang="en-US" dirty="0">
                <a:latin typeface="Times New Roman" panose="02020603050405020304" pitchFamily="18" charset="0"/>
                <a:ea typeface="楷体" panose="02010609060101010101" pitchFamily="49" charset="-122"/>
              </a:rPr>
              <a:t>的知识先验都存储在其</a:t>
            </a:r>
            <a:r>
              <a:rPr lang="en-US" altLang="zh-CN" dirty="0">
                <a:latin typeface="Times New Roman" panose="02020603050405020304" pitchFamily="18" charset="0"/>
                <a:ea typeface="楷体" panose="02010609060101010101" pitchFamily="49" charset="-122"/>
              </a:rPr>
              <a:t>U-Net</a:t>
            </a:r>
            <a:r>
              <a:rPr lang="zh-CN" altLang="en-US" dirty="0">
                <a:latin typeface="Times New Roman" panose="02020603050405020304" pitchFamily="18" charset="0"/>
                <a:ea typeface="楷体" panose="02010609060101010101" pitchFamily="49" charset="-122"/>
              </a:rPr>
              <a:t>网络中，而与其另一个主要模块</a:t>
            </a:r>
            <a:r>
              <a:rPr lang="en-US" altLang="zh-CN" dirty="0">
                <a:latin typeface="Times New Roman" panose="02020603050405020304" pitchFamily="18" charset="0"/>
                <a:ea typeface="楷体" panose="02010609060101010101" pitchFamily="49" charset="-122"/>
              </a:rPr>
              <a:t>VAE</a:t>
            </a:r>
            <a:r>
              <a:rPr lang="zh-CN" altLang="en-US" dirty="0">
                <a:latin typeface="Times New Roman" panose="02020603050405020304" pitchFamily="18" charset="0"/>
                <a:ea typeface="楷体" panose="02010609060101010101" pitchFamily="49" charset="-122"/>
              </a:rPr>
              <a:t>编码器无关</a:t>
            </a:r>
            <a:r>
              <a:rPr lang="en-US" altLang="zh-CN" dirty="0">
                <a:latin typeface="Times New Roman" panose="02020603050405020304" pitchFamily="18" charset="0"/>
                <a:ea typeface="楷体" panose="02010609060101010101" pitchFamily="49" charset="-122"/>
              </a:rPr>
              <a:t>. </a:t>
            </a: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因此，我们的主要任务就是提供给</a:t>
            </a:r>
            <a:r>
              <a:rPr lang="en-US" altLang="zh-CN" dirty="0">
                <a:latin typeface="Times New Roman" panose="02020603050405020304" pitchFamily="18" charset="0"/>
                <a:ea typeface="楷体" panose="02010609060101010101" pitchFamily="49" charset="-122"/>
              </a:rPr>
              <a:t>U-Net</a:t>
            </a:r>
            <a:r>
              <a:rPr lang="zh-CN" altLang="en-US" dirty="0">
                <a:latin typeface="Times New Roman" panose="02020603050405020304" pitchFamily="18" charset="0"/>
                <a:ea typeface="楷体" panose="02010609060101010101" pitchFamily="49" charset="-122"/>
              </a:rPr>
              <a:t>网络更丰富的语义信息，让</a:t>
            </a:r>
            <a:r>
              <a:rPr lang="en-US" altLang="zh-CN" dirty="0">
                <a:latin typeface="Times New Roman" panose="02020603050405020304" pitchFamily="18" charset="0"/>
                <a:ea typeface="楷体" panose="02010609060101010101" pitchFamily="49" charset="-122"/>
              </a:rPr>
              <a:t>U-Net</a:t>
            </a:r>
            <a:r>
              <a:rPr lang="zh-CN" altLang="en-US" dirty="0">
                <a:latin typeface="Times New Roman" panose="02020603050405020304" pitchFamily="18" charset="0"/>
                <a:ea typeface="楷体" panose="02010609060101010101" pitchFamily="49" charset="-122"/>
              </a:rPr>
              <a:t>可以从更多的信息中学习深度图的推理</a:t>
            </a:r>
            <a:r>
              <a:rPr lang="en-US" altLang="zh-CN" dirty="0">
                <a:latin typeface="Times New Roman" panose="02020603050405020304" pitchFamily="18" charset="0"/>
                <a:ea typeface="楷体" panose="02010609060101010101" pitchFamily="49" charset="-122"/>
              </a:rPr>
              <a:t>. </a:t>
            </a: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目前的实验</a:t>
            </a:r>
            <a:r>
              <a:rPr lang="zh-CN" altLang="en-US">
                <a:latin typeface="Times New Roman" panose="02020603050405020304" pitchFamily="18" charset="0"/>
                <a:ea typeface="楷体" panose="02010609060101010101" pitchFamily="49" charset="-122"/>
              </a:rPr>
              <a:t>结果表明，</a:t>
            </a:r>
            <a:r>
              <a:rPr lang="zh-CN" altLang="en-US" dirty="0">
                <a:latin typeface="Times New Roman" panose="02020603050405020304" pitchFamily="18" charset="0"/>
                <a:ea typeface="楷体" panose="02010609060101010101" pitchFamily="49" charset="-122"/>
              </a:rPr>
              <a:t>提供更丰富语义信息可以均可以带来性能的小部分提升</a:t>
            </a:r>
            <a:r>
              <a:rPr lang="en-US" altLang="zh-CN" dirty="0">
                <a:latin typeface="Times New Roman" panose="02020603050405020304" pitchFamily="18" charset="0"/>
                <a:ea typeface="楷体" panose="02010609060101010101" pitchFamily="49" charset="-122"/>
              </a:rPr>
              <a:t>.</a:t>
            </a:r>
          </a:p>
        </p:txBody>
      </p:sp>
      <p:sp>
        <p:nvSpPr>
          <p:cNvPr id="21" name="文本框 20">
            <a:extLst>
              <a:ext uri="{FF2B5EF4-FFF2-40B4-BE49-F238E27FC236}">
                <a16:creationId xmlns:a16="http://schemas.microsoft.com/office/drawing/2014/main" id="{2E3E59FC-1541-5D6F-1EF4-73C52E46C414}"/>
              </a:ext>
            </a:extLst>
          </p:cNvPr>
          <p:cNvSpPr txBox="1"/>
          <p:nvPr/>
        </p:nvSpPr>
        <p:spPr>
          <a:xfrm>
            <a:off x="6240016" y="4581128"/>
            <a:ext cx="5681956" cy="338554"/>
          </a:xfrm>
          <a:prstGeom prst="rect">
            <a:avLst/>
          </a:prstGeom>
          <a:noFill/>
        </p:spPr>
        <p:txBody>
          <a:bodyPr wrap="square" rtlCol="0">
            <a:spAutoFit/>
          </a:bodyPr>
          <a:lstStyle/>
          <a:p>
            <a:pPr algn="ctr"/>
            <a:r>
              <a:rPr lang="zh-CN" altLang="en-US" sz="1600" dirty="0"/>
              <a:t>图</a:t>
            </a:r>
            <a:r>
              <a:rPr lang="en-US" altLang="zh-CN" sz="1600" dirty="0"/>
              <a:t>1. </a:t>
            </a:r>
            <a:r>
              <a:rPr lang="zh-CN" altLang="en-US" sz="1600" dirty="0"/>
              <a:t>使用不同的方法提供语义信息的示意图</a:t>
            </a:r>
          </a:p>
        </p:txBody>
      </p:sp>
      <p:sp>
        <p:nvSpPr>
          <p:cNvPr id="23" name="灯片编号占位符 4">
            <a:extLst>
              <a:ext uri="{FF2B5EF4-FFF2-40B4-BE49-F238E27FC236}">
                <a16:creationId xmlns:a16="http://schemas.microsoft.com/office/drawing/2014/main" id="{09C947CE-0807-4703-2C39-E04EFC8B2BF8}"/>
              </a:ext>
            </a:extLst>
          </p:cNvPr>
          <p:cNvSpPr>
            <a:spLocks noGrp="1"/>
          </p:cNvSpPr>
          <p:nvPr>
            <p:ph type="sldNum" sz="quarter" idx="11"/>
          </p:nvPr>
        </p:nvSpPr>
        <p:spPr>
          <a:xfrm>
            <a:off x="-78994" y="6421319"/>
            <a:ext cx="639192" cy="457200"/>
          </a:xfrm>
        </p:spPr>
        <p:txBody>
          <a:bodyPr/>
          <a:lstStyle/>
          <a:p>
            <a:pPr>
              <a:defRPr/>
            </a:pPr>
            <a:fld id="{EE1B529C-1E6E-4F5D-9841-856A1415EE4D}" type="slidenum">
              <a:rPr lang="en-US" altLang="zh-CN" sz="2400" smtClean="0"/>
              <a:pPr>
                <a:defRPr/>
              </a:pPr>
              <a:t>12</a:t>
            </a:fld>
            <a:endParaRPr lang="en-US" altLang="zh-CN" sz="2400" dirty="0"/>
          </a:p>
        </p:txBody>
      </p:sp>
      <p:sp>
        <p:nvSpPr>
          <p:cNvPr id="5" name="文本框 4">
            <a:extLst>
              <a:ext uri="{FF2B5EF4-FFF2-40B4-BE49-F238E27FC236}">
                <a16:creationId xmlns:a16="http://schemas.microsoft.com/office/drawing/2014/main" id="{CC0487C7-BF06-3B37-F924-20C453609C21}"/>
              </a:ext>
            </a:extLst>
          </p:cNvPr>
          <p:cNvSpPr txBox="1"/>
          <p:nvPr/>
        </p:nvSpPr>
        <p:spPr>
          <a:xfrm>
            <a:off x="363131" y="1090490"/>
            <a:ext cx="6140052" cy="523220"/>
          </a:xfrm>
          <a:prstGeom prst="rect">
            <a:avLst/>
          </a:prstGeom>
          <a:noFill/>
        </p:spPr>
        <p:txBody>
          <a:bodyPr wrap="square">
            <a:spAutoFit/>
          </a:bodyPr>
          <a:lstStyle/>
          <a:p>
            <a:r>
              <a:rPr lang="zh-CN" altLang="en-US" sz="2800" b="1" dirty="0">
                <a:latin typeface="楷体" panose="02010609060101010101" pitchFamily="49" charset="-122"/>
                <a:ea typeface="楷体" panose="02010609060101010101" pitchFamily="49" charset="-122"/>
              </a:rPr>
              <a:t>基于语义先验图导向的深度估计</a:t>
            </a:r>
          </a:p>
        </p:txBody>
      </p:sp>
      <p:sp>
        <p:nvSpPr>
          <p:cNvPr id="3" name="文本框 2">
            <a:extLst>
              <a:ext uri="{FF2B5EF4-FFF2-40B4-BE49-F238E27FC236}">
                <a16:creationId xmlns:a16="http://schemas.microsoft.com/office/drawing/2014/main" id="{873857AD-24A7-A858-081A-99E155869546}"/>
              </a:ext>
            </a:extLst>
          </p:cNvPr>
          <p:cNvSpPr txBox="1"/>
          <p:nvPr/>
        </p:nvSpPr>
        <p:spPr>
          <a:xfrm>
            <a:off x="983432" y="1453419"/>
            <a:ext cx="6140052" cy="338554"/>
          </a:xfrm>
          <a:prstGeom prst="rect">
            <a:avLst/>
          </a:prstGeom>
          <a:noFill/>
        </p:spPr>
        <p:txBody>
          <a:bodyPr wrap="square">
            <a:spAutoFit/>
          </a:bodyPr>
          <a:lstStyle/>
          <a:p>
            <a:r>
              <a:rPr lang="zh-CN" altLang="en-US" sz="1600" b="1" dirty="0">
                <a:solidFill>
                  <a:schemeClr val="tx1">
                    <a:lumMod val="65000"/>
                    <a:lumOff val="35000"/>
                  </a:schemeClr>
                </a:solidFill>
                <a:latin typeface="楷体" panose="02010609060101010101" pitchFamily="49" charset="-122"/>
                <a:ea typeface="楷体" panose="02010609060101010101" pitchFamily="49" charset="-122"/>
              </a:rPr>
              <a:t>解决单步推理带来的边缘模糊问题</a:t>
            </a:r>
          </a:p>
        </p:txBody>
      </p:sp>
      <p:pic>
        <p:nvPicPr>
          <p:cNvPr id="9" name="图片 8">
            <a:extLst>
              <a:ext uri="{FF2B5EF4-FFF2-40B4-BE49-F238E27FC236}">
                <a16:creationId xmlns:a16="http://schemas.microsoft.com/office/drawing/2014/main" id="{3DD08B5D-9B31-C2EF-AF66-99147893C8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21015" y="1879686"/>
            <a:ext cx="6470984" cy="2601959"/>
          </a:xfrm>
          <a:prstGeom prst="rect">
            <a:avLst/>
          </a:prstGeom>
        </p:spPr>
      </p:pic>
    </p:spTree>
    <p:extLst>
      <p:ext uri="{BB962C8B-B14F-4D97-AF65-F5344CB8AC3E}">
        <p14:creationId xmlns:p14="http://schemas.microsoft.com/office/powerpoint/2010/main" val="281265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96F3C-A7C8-D0BB-76F3-689EC882156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844D4D8-4D43-0172-62F0-2BED8FACAE37}"/>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rPr>
              <a:t>6.</a:t>
            </a:r>
            <a:r>
              <a:rPr lang="zh-CN" altLang="en-US" sz="4000" kern="1200" dirty="0">
                <a:latin typeface="黑体" panose="02010609060101010101" pitchFamily="49" charset="-122"/>
                <a:ea typeface="黑体" panose="02010609060101010101" pitchFamily="49" charset="-122"/>
              </a:rPr>
              <a:t>研 究 内 容</a:t>
            </a:r>
            <a:endParaRPr lang="zh-CN" altLang="en-US" sz="4000" kern="1200" dirty="0">
              <a:latin typeface="黑体" panose="02010609060101010101" pitchFamily="49" charset="-122"/>
              <a:ea typeface="黑体" panose="02010609060101010101" pitchFamily="49" charset="-122"/>
              <a:cs typeface="+mn-cs"/>
            </a:endParaRPr>
          </a:p>
        </p:txBody>
      </p:sp>
      <p:sp>
        <p:nvSpPr>
          <p:cNvPr id="4" name="页脚占位符 3">
            <a:extLst>
              <a:ext uri="{FF2B5EF4-FFF2-40B4-BE49-F238E27FC236}">
                <a16:creationId xmlns:a16="http://schemas.microsoft.com/office/drawing/2014/main" id="{D64DB47D-962B-4FDA-5876-1F20F81C7E04}"/>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8" name="灯片编号占位符 4">
            <a:extLst>
              <a:ext uri="{FF2B5EF4-FFF2-40B4-BE49-F238E27FC236}">
                <a16:creationId xmlns:a16="http://schemas.microsoft.com/office/drawing/2014/main" id="{60B191FC-4A9B-A1AC-CEE0-78494CE77CAD}"/>
              </a:ext>
            </a:extLst>
          </p:cNvPr>
          <p:cNvSpPr txBox="1">
            <a:spLocks/>
          </p:cNvSpPr>
          <p:nvPr/>
        </p:nvSpPr>
        <p:spPr bwMode="auto">
          <a:xfrm>
            <a:off x="-78994" y="6421319"/>
            <a:ext cx="639192"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EE1B529C-1E6E-4F5D-9841-856A1415EE4D}" type="slidenum">
              <a:rPr lang="en-US" altLang="zh-CN" sz="2400" smtClean="0"/>
              <a:pPr>
                <a:defRPr/>
              </a:pPr>
              <a:t>13</a:t>
            </a:fld>
            <a:endParaRPr lang="en-US" altLang="zh-CN" sz="2400" dirty="0"/>
          </a:p>
        </p:txBody>
      </p:sp>
      <p:sp>
        <p:nvSpPr>
          <p:cNvPr id="5" name="文本框 4">
            <a:extLst>
              <a:ext uri="{FF2B5EF4-FFF2-40B4-BE49-F238E27FC236}">
                <a16:creationId xmlns:a16="http://schemas.microsoft.com/office/drawing/2014/main" id="{8DBE3387-1910-5065-218B-357684ED17F7}"/>
              </a:ext>
            </a:extLst>
          </p:cNvPr>
          <p:cNvSpPr txBox="1"/>
          <p:nvPr/>
        </p:nvSpPr>
        <p:spPr>
          <a:xfrm>
            <a:off x="291543" y="1017413"/>
            <a:ext cx="6140052" cy="523220"/>
          </a:xfrm>
          <a:prstGeom prst="rect">
            <a:avLst/>
          </a:prstGeom>
          <a:noFill/>
        </p:spPr>
        <p:txBody>
          <a:bodyPr wrap="square">
            <a:spAutoFit/>
          </a:bodyPr>
          <a:lstStyle/>
          <a:p>
            <a:r>
              <a:rPr lang="zh-CN" altLang="en-US" sz="2800" b="1" dirty="0">
                <a:latin typeface="楷体" panose="02010609060101010101" pitchFamily="49" charset="-122"/>
                <a:ea typeface="楷体" panose="02010609060101010101" pitchFamily="49" charset="-122"/>
              </a:rPr>
              <a:t>基于目标边缘增强的深度估计</a:t>
            </a:r>
          </a:p>
        </p:txBody>
      </p:sp>
      <p:sp>
        <p:nvSpPr>
          <p:cNvPr id="7" name="文本框 6">
            <a:extLst>
              <a:ext uri="{FF2B5EF4-FFF2-40B4-BE49-F238E27FC236}">
                <a16:creationId xmlns:a16="http://schemas.microsoft.com/office/drawing/2014/main" id="{EC741EE3-AEDB-B7B2-B89A-DFD543E3A586}"/>
              </a:ext>
            </a:extLst>
          </p:cNvPr>
          <p:cNvSpPr txBox="1"/>
          <p:nvPr/>
        </p:nvSpPr>
        <p:spPr>
          <a:xfrm>
            <a:off x="983432" y="1437558"/>
            <a:ext cx="6140052" cy="338554"/>
          </a:xfrm>
          <a:prstGeom prst="rect">
            <a:avLst/>
          </a:prstGeom>
          <a:noFill/>
        </p:spPr>
        <p:txBody>
          <a:bodyPr wrap="square">
            <a:spAutoFit/>
          </a:bodyPr>
          <a:lstStyle/>
          <a:p>
            <a:r>
              <a:rPr lang="zh-CN" altLang="en-US" sz="1600" b="1" dirty="0">
                <a:solidFill>
                  <a:schemeClr val="tx1">
                    <a:lumMod val="65000"/>
                    <a:lumOff val="35000"/>
                  </a:schemeClr>
                </a:solidFill>
                <a:latin typeface="楷体" panose="02010609060101010101" pitchFamily="49" charset="-122"/>
                <a:ea typeface="楷体" panose="02010609060101010101" pitchFamily="49" charset="-122"/>
              </a:rPr>
              <a:t>解决单步推理带来的边缘模糊问题</a:t>
            </a:r>
          </a:p>
        </p:txBody>
      </p:sp>
      <p:pic>
        <p:nvPicPr>
          <p:cNvPr id="11" name="图片 10">
            <a:extLst>
              <a:ext uri="{FF2B5EF4-FFF2-40B4-BE49-F238E27FC236}">
                <a16:creationId xmlns:a16="http://schemas.microsoft.com/office/drawing/2014/main" id="{853CB1D7-98EA-2E03-E2BC-1D289811B4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97277" y="1469735"/>
            <a:ext cx="6898010" cy="2254666"/>
          </a:xfrm>
          <a:prstGeom prst="rect">
            <a:avLst/>
          </a:prstGeom>
        </p:spPr>
      </p:pic>
      <p:grpSp>
        <p:nvGrpSpPr>
          <p:cNvPr id="96" name="组合 95">
            <a:extLst>
              <a:ext uri="{FF2B5EF4-FFF2-40B4-BE49-F238E27FC236}">
                <a16:creationId xmlns:a16="http://schemas.microsoft.com/office/drawing/2014/main" id="{22F8401B-4A89-5FE4-004A-C579666DC22C}"/>
              </a:ext>
            </a:extLst>
          </p:cNvPr>
          <p:cNvGrpSpPr/>
          <p:nvPr/>
        </p:nvGrpSpPr>
        <p:grpSpPr>
          <a:xfrm>
            <a:off x="6312024" y="4160349"/>
            <a:ext cx="5193744" cy="2160240"/>
            <a:chOff x="6086832" y="3945879"/>
            <a:chExt cx="5193744" cy="2160240"/>
          </a:xfrm>
        </p:grpSpPr>
        <p:sp>
          <p:nvSpPr>
            <p:cNvPr id="12" name="矩形: 圆角 11">
              <a:extLst>
                <a:ext uri="{FF2B5EF4-FFF2-40B4-BE49-F238E27FC236}">
                  <a16:creationId xmlns:a16="http://schemas.microsoft.com/office/drawing/2014/main" id="{4CA4EAD2-7F08-2FE3-739A-4F1E0FBC5EA0}"/>
                </a:ext>
              </a:extLst>
            </p:cNvPr>
            <p:cNvSpPr/>
            <p:nvPr/>
          </p:nvSpPr>
          <p:spPr bwMode="auto">
            <a:xfrm>
              <a:off x="6086832" y="3945879"/>
              <a:ext cx="5193744" cy="2160240"/>
            </a:xfrm>
            <a:prstGeom prst="roundRect">
              <a:avLst>
                <a:gd name="adj" fmla="val 3300"/>
              </a:avLst>
            </a:prstGeom>
            <a:solidFill>
              <a:srgbClr val="FFFAF1"/>
            </a:solidFill>
            <a:ln w="28575" cap="flat" cmpd="sng" algn="ctr">
              <a:solidFill>
                <a:schemeClr val="accent5">
                  <a:lumMod val="1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cxnSp>
          <p:nvCxnSpPr>
            <p:cNvPr id="67" name="直接箭头连接符 66">
              <a:extLst>
                <a:ext uri="{FF2B5EF4-FFF2-40B4-BE49-F238E27FC236}">
                  <a16:creationId xmlns:a16="http://schemas.microsoft.com/office/drawing/2014/main" id="{6D0AF4EA-C415-12C5-BA23-57E2C5E8E2AB}"/>
                </a:ext>
              </a:extLst>
            </p:cNvPr>
            <p:cNvCxnSpPr>
              <a:cxnSpLocks/>
            </p:cNvCxnSpPr>
            <p:nvPr/>
          </p:nvCxnSpPr>
          <p:spPr bwMode="auto">
            <a:xfrm>
              <a:off x="8400256" y="5295435"/>
              <a:ext cx="216659"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58" name="直接箭头连接符 57">
              <a:extLst>
                <a:ext uri="{FF2B5EF4-FFF2-40B4-BE49-F238E27FC236}">
                  <a16:creationId xmlns:a16="http://schemas.microsoft.com/office/drawing/2014/main" id="{3B7A03F4-AE2A-081D-DADA-8AA7260FA5C0}"/>
                </a:ext>
              </a:extLst>
            </p:cNvPr>
            <p:cNvCxnSpPr>
              <a:cxnSpLocks/>
            </p:cNvCxnSpPr>
            <p:nvPr/>
          </p:nvCxnSpPr>
          <p:spPr bwMode="auto">
            <a:xfrm>
              <a:off x="7985095" y="5297886"/>
              <a:ext cx="186561"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54" name="矩形: 圆角 53">
              <a:extLst>
                <a:ext uri="{FF2B5EF4-FFF2-40B4-BE49-F238E27FC236}">
                  <a16:creationId xmlns:a16="http://schemas.microsoft.com/office/drawing/2014/main" id="{175020AB-CE1D-A4C6-7F52-9310648CD33D}"/>
                </a:ext>
              </a:extLst>
            </p:cNvPr>
            <p:cNvSpPr/>
            <p:nvPr/>
          </p:nvSpPr>
          <p:spPr bwMode="auto">
            <a:xfrm>
              <a:off x="8171656" y="4901075"/>
              <a:ext cx="273991" cy="854562"/>
            </a:xfrm>
            <a:prstGeom prst="roundRect">
              <a:avLst/>
            </a:prstGeom>
            <a:solidFill>
              <a:srgbClr val="FFE6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sp>
          <p:nvSpPr>
            <p:cNvPr id="41" name="矩形: 圆角 40">
              <a:extLst>
                <a:ext uri="{FF2B5EF4-FFF2-40B4-BE49-F238E27FC236}">
                  <a16:creationId xmlns:a16="http://schemas.microsoft.com/office/drawing/2014/main" id="{5B080738-C45E-831F-04BB-BA7F776F5638}"/>
                </a:ext>
              </a:extLst>
            </p:cNvPr>
            <p:cNvSpPr/>
            <p:nvPr/>
          </p:nvSpPr>
          <p:spPr bwMode="auto">
            <a:xfrm>
              <a:off x="8562888" y="4221090"/>
              <a:ext cx="273995" cy="576062"/>
            </a:xfrm>
            <a:prstGeom prst="round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tx1"/>
                </a:solidFill>
                <a:effectLst/>
                <a:latin typeface="Arial" charset="0"/>
              </a:endParaRPr>
            </a:p>
          </p:txBody>
        </p:sp>
        <p:pic>
          <p:nvPicPr>
            <p:cNvPr id="16" name="图片 15">
              <a:extLst>
                <a:ext uri="{FF2B5EF4-FFF2-40B4-BE49-F238E27FC236}">
                  <a16:creationId xmlns:a16="http://schemas.microsoft.com/office/drawing/2014/main" id="{58B67F9A-5D81-D667-5CDD-E06AFD8470C2}"/>
                </a:ext>
              </a:extLst>
            </p:cNvPr>
            <p:cNvPicPr>
              <a:picLocks noChangeAspect="1"/>
            </p:cNvPicPr>
            <p:nvPr/>
          </p:nvPicPr>
          <p:blipFill>
            <a:blip r:embed="rId3"/>
            <a:stretch>
              <a:fillRect/>
            </a:stretch>
          </p:blipFill>
          <p:spPr>
            <a:xfrm>
              <a:off x="6307456" y="4962089"/>
              <a:ext cx="671374" cy="671374"/>
            </a:xfrm>
            <a:prstGeom prst="rect">
              <a:avLst/>
            </a:prstGeom>
          </p:spPr>
        </p:pic>
        <p:pic>
          <p:nvPicPr>
            <p:cNvPr id="18" name="图片 17">
              <a:extLst>
                <a:ext uri="{FF2B5EF4-FFF2-40B4-BE49-F238E27FC236}">
                  <a16:creationId xmlns:a16="http://schemas.microsoft.com/office/drawing/2014/main" id="{77AF35C4-447D-A012-F265-F80E7323E685}"/>
                </a:ext>
              </a:extLst>
            </p:cNvPr>
            <p:cNvPicPr>
              <a:picLocks noChangeAspect="1"/>
            </p:cNvPicPr>
            <p:nvPr/>
          </p:nvPicPr>
          <p:blipFill>
            <a:blip r:embed="rId4"/>
            <a:stretch>
              <a:fillRect/>
            </a:stretch>
          </p:blipFill>
          <p:spPr>
            <a:xfrm>
              <a:off x="6310572" y="4176837"/>
              <a:ext cx="668258" cy="671374"/>
            </a:xfrm>
            <a:prstGeom prst="rect">
              <a:avLst/>
            </a:prstGeom>
          </p:spPr>
        </p:pic>
        <p:cxnSp>
          <p:nvCxnSpPr>
            <p:cNvPr id="20" name="直接连接符 19">
              <a:extLst>
                <a:ext uri="{FF2B5EF4-FFF2-40B4-BE49-F238E27FC236}">
                  <a16:creationId xmlns:a16="http://schemas.microsoft.com/office/drawing/2014/main" id="{3093B43C-F9D5-B934-496F-D207717F95F8}"/>
                </a:ext>
              </a:extLst>
            </p:cNvPr>
            <p:cNvCxnSpPr>
              <a:cxnSpLocks/>
              <a:stCxn id="18" idx="3"/>
            </p:cNvCxnSpPr>
            <p:nvPr/>
          </p:nvCxnSpPr>
          <p:spPr bwMode="auto">
            <a:xfrm>
              <a:off x="6978830" y="4512524"/>
              <a:ext cx="206657"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69D975E6-ACC0-B5CA-1226-9F9FA3AA610D}"/>
                </a:ext>
              </a:extLst>
            </p:cNvPr>
            <p:cNvCxnSpPr>
              <a:cxnSpLocks/>
              <a:stCxn id="16" idx="3"/>
            </p:cNvCxnSpPr>
            <p:nvPr/>
          </p:nvCxnSpPr>
          <p:spPr bwMode="auto">
            <a:xfrm>
              <a:off x="6978830" y="5297776"/>
              <a:ext cx="206657"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直接连接符 23">
              <a:extLst>
                <a:ext uri="{FF2B5EF4-FFF2-40B4-BE49-F238E27FC236}">
                  <a16:creationId xmlns:a16="http://schemas.microsoft.com/office/drawing/2014/main" id="{9F5CCCE6-1829-9D21-6371-4023F152EDA1}"/>
                </a:ext>
              </a:extLst>
            </p:cNvPr>
            <p:cNvCxnSpPr>
              <a:cxnSpLocks/>
            </p:cNvCxnSpPr>
            <p:nvPr/>
          </p:nvCxnSpPr>
          <p:spPr bwMode="auto">
            <a:xfrm>
              <a:off x="7185487" y="4512524"/>
              <a:ext cx="0" cy="78525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 name="直接连接符 25">
              <a:extLst>
                <a:ext uri="{FF2B5EF4-FFF2-40B4-BE49-F238E27FC236}">
                  <a16:creationId xmlns:a16="http://schemas.microsoft.com/office/drawing/2014/main" id="{68844D1B-2A45-28C0-14F9-126BF63C980C}"/>
                </a:ext>
              </a:extLst>
            </p:cNvPr>
            <p:cNvCxnSpPr>
              <a:cxnSpLocks/>
            </p:cNvCxnSpPr>
            <p:nvPr/>
          </p:nvCxnSpPr>
          <p:spPr bwMode="auto">
            <a:xfrm>
              <a:off x="7185487" y="4905150"/>
              <a:ext cx="216024"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F7B89619-BEA9-9953-E97D-E6A23FB5F368}"/>
                </a:ext>
              </a:extLst>
            </p:cNvPr>
            <p:cNvCxnSpPr>
              <a:cxnSpLocks/>
            </p:cNvCxnSpPr>
            <p:nvPr/>
          </p:nvCxnSpPr>
          <p:spPr bwMode="auto">
            <a:xfrm flipV="1">
              <a:off x="7401511" y="4512524"/>
              <a:ext cx="0" cy="392626"/>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 name="直接连接符 31">
              <a:extLst>
                <a:ext uri="{FF2B5EF4-FFF2-40B4-BE49-F238E27FC236}">
                  <a16:creationId xmlns:a16="http://schemas.microsoft.com/office/drawing/2014/main" id="{2C7C2180-4A2F-B0A0-F3FB-C60ADFA75247}"/>
                </a:ext>
              </a:extLst>
            </p:cNvPr>
            <p:cNvCxnSpPr>
              <a:cxnSpLocks/>
            </p:cNvCxnSpPr>
            <p:nvPr/>
          </p:nvCxnSpPr>
          <p:spPr bwMode="auto">
            <a:xfrm flipV="1">
              <a:off x="7401511" y="4905150"/>
              <a:ext cx="0" cy="392626"/>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4" name="直接箭头连接符 33">
              <a:extLst>
                <a:ext uri="{FF2B5EF4-FFF2-40B4-BE49-F238E27FC236}">
                  <a16:creationId xmlns:a16="http://schemas.microsoft.com/office/drawing/2014/main" id="{FE609E81-5A20-D587-DAAA-B91F0FFABBA4}"/>
                </a:ext>
              </a:extLst>
            </p:cNvPr>
            <p:cNvCxnSpPr>
              <a:cxnSpLocks/>
            </p:cNvCxnSpPr>
            <p:nvPr/>
          </p:nvCxnSpPr>
          <p:spPr bwMode="auto">
            <a:xfrm>
              <a:off x="7401511" y="4512524"/>
              <a:ext cx="35067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35" name="直接箭头连接符 34">
              <a:extLst>
                <a:ext uri="{FF2B5EF4-FFF2-40B4-BE49-F238E27FC236}">
                  <a16:creationId xmlns:a16="http://schemas.microsoft.com/office/drawing/2014/main" id="{05E2248F-61DD-A3DA-330D-112043BD337A}"/>
                </a:ext>
              </a:extLst>
            </p:cNvPr>
            <p:cNvCxnSpPr>
              <a:cxnSpLocks/>
            </p:cNvCxnSpPr>
            <p:nvPr/>
          </p:nvCxnSpPr>
          <p:spPr bwMode="auto">
            <a:xfrm>
              <a:off x="7401511" y="5297776"/>
              <a:ext cx="35067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36" name="矩形: 圆角 35">
              <a:extLst>
                <a:ext uri="{FF2B5EF4-FFF2-40B4-BE49-F238E27FC236}">
                  <a16:creationId xmlns:a16="http://schemas.microsoft.com/office/drawing/2014/main" id="{70963805-8248-C1AB-434F-CD86C3B6AB95}"/>
                </a:ext>
              </a:extLst>
            </p:cNvPr>
            <p:cNvSpPr/>
            <p:nvPr/>
          </p:nvSpPr>
          <p:spPr bwMode="auto">
            <a:xfrm>
              <a:off x="7752184" y="4221090"/>
              <a:ext cx="273995" cy="576062"/>
            </a:xfrm>
            <a:prstGeom prst="round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tx1"/>
                </a:solidFill>
                <a:effectLst/>
                <a:latin typeface="Arial" charset="0"/>
              </a:endParaRPr>
            </a:p>
          </p:txBody>
        </p:sp>
        <p:cxnSp>
          <p:nvCxnSpPr>
            <p:cNvPr id="38" name="直接箭头连接符 37">
              <a:extLst>
                <a:ext uri="{FF2B5EF4-FFF2-40B4-BE49-F238E27FC236}">
                  <a16:creationId xmlns:a16="http://schemas.microsoft.com/office/drawing/2014/main" id="{319CD302-D1EA-3FD2-2BB8-4B4E04E35366}"/>
                </a:ext>
              </a:extLst>
            </p:cNvPr>
            <p:cNvCxnSpPr>
              <a:cxnSpLocks/>
            </p:cNvCxnSpPr>
            <p:nvPr/>
          </p:nvCxnSpPr>
          <p:spPr bwMode="auto">
            <a:xfrm>
              <a:off x="8026179" y="4512524"/>
              <a:ext cx="51809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DB73E889-5A14-5CA5-F2F2-82A594A5D122}"/>
                </a:ext>
              </a:extLst>
            </p:cNvPr>
            <p:cNvCxnSpPr>
              <a:cxnSpLocks/>
            </p:cNvCxnSpPr>
            <p:nvPr/>
          </p:nvCxnSpPr>
          <p:spPr bwMode="auto">
            <a:xfrm flipV="1">
              <a:off x="8839075" y="4509121"/>
              <a:ext cx="346293" cy="474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6" name="直接箭头连接符 45">
              <a:extLst>
                <a:ext uri="{FF2B5EF4-FFF2-40B4-BE49-F238E27FC236}">
                  <a16:creationId xmlns:a16="http://schemas.microsoft.com/office/drawing/2014/main" id="{6C786F2F-3075-85D3-C875-77F1E82576F8}"/>
                </a:ext>
              </a:extLst>
            </p:cNvPr>
            <p:cNvCxnSpPr>
              <a:cxnSpLocks/>
            </p:cNvCxnSpPr>
            <p:nvPr/>
          </p:nvCxnSpPr>
          <p:spPr bwMode="auto">
            <a:xfrm>
              <a:off x="9192344" y="4509121"/>
              <a:ext cx="4930" cy="245565"/>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47" name="椭圆 46">
              <a:extLst>
                <a:ext uri="{FF2B5EF4-FFF2-40B4-BE49-F238E27FC236}">
                  <a16:creationId xmlns:a16="http://schemas.microsoft.com/office/drawing/2014/main" id="{BF69D5B2-962D-FA1A-2B50-75E1E4FA7793}"/>
                </a:ext>
              </a:extLst>
            </p:cNvPr>
            <p:cNvSpPr/>
            <p:nvPr/>
          </p:nvSpPr>
          <p:spPr bwMode="auto">
            <a:xfrm>
              <a:off x="9050885" y="4754686"/>
              <a:ext cx="292778" cy="29277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49" name="文本框 48">
              <a:extLst>
                <a:ext uri="{FF2B5EF4-FFF2-40B4-BE49-F238E27FC236}">
                  <a16:creationId xmlns:a16="http://schemas.microsoft.com/office/drawing/2014/main" id="{4C1D70B7-BA9E-9190-ADE3-948257AF79F7}"/>
                </a:ext>
              </a:extLst>
            </p:cNvPr>
            <p:cNvSpPr txBox="1"/>
            <p:nvPr/>
          </p:nvSpPr>
          <p:spPr>
            <a:xfrm>
              <a:off x="9039160" y="4716409"/>
              <a:ext cx="144016" cy="369332"/>
            </a:xfrm>
            <a:prstGeom prst="rect">
              <a:avLst/>
            </a:prstGeom>
            <a:noFill/>
          </p:spPr>
          <p:txBody>
            <a:bodyPr wrap="square" rtlCol="0">
              <a:spAutoFit/>
            </a:bodyPr>
            <a:lstStyle/>
            <a:p>
              <a:r>
                <a:rPr lang="en-US" altLang="zh-CN" dirty="0"/>
                <a:t>C</a:t>
              </a:r>
              <a:endParaRPr lang="zh-CN" altLang="en-US" dirty="0"/>
            </a:p>
          </p:txBody>
        </p:sp>
        <p:sp>
          <p:nvSpPr>
            <p:cNvPr id="50" name="矩形: 圆角 49">
              <a:extLst>
                <a:ext uri="{FF2B5EF4-FFF2-40B4-BE49-F238E27FC236}">
                  <a16:creationId xmlns:a16="http://schemas.microsoft.com/office/drawing/2014/main" id="{AD5D3BD7-9E8A-15BA-4A5E-9C6944BC6D69}"/>
                </a:ext>
              </a:extLst>
            </p:cNvPr>
            <p:cNvSpPr/>
            <p:nvPr/>
          </p:nvSpPr>
          <p:spPr bwMode="auto">
            <a:xfrm>
              <a:off x="7757473" y="5044400"/>
              <a:ext cx="273991" cy="576062"/>
            </a:xfrm>
            <a:prstGeom prst="roundRect">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cxnSp>
          <p:nvCxnSpPr>
            <p:cNvPr id="69" name="直接连接符 68">
              <a:extLst>
                <a:ext uri="{FF2B5EF4-FFF2-40B4-BE49-F238E27FC236}">
                  <a16:creationId xmlns:a16="http://schemas.microsoft.com/office/drawing/2014/main" id="{EBC9B69B-8F7F-32BA-62CE-C0B8A34E57B9}"/>
                </a:ext>
              </a:extLst>
            </p:cNvPr>
            <p:cNvCxnSpPr>
              <a:cxnSpLocks/>
            </p:cNvCxnSpPr>
            <p:nvPr/>
          </p:nvCxnSpPr>
          <p:spPr bwMode="auto">
            <a:xfrm flipV="1">
              <a:off x="8839075" y="5309998"/>
              <a:ext cx="346293" cy="474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5" name="矩形: 圆角 54">
              <a:extLst>
                <a:ext uri="{FF2B5EF4-FFF2-40B4-BE49-F238E27FC236}">
                  <a16:creationId xmlns:a16="http://schemas.microsoft.com/office/drawing/2014/main" id="{A39DE5C3-FCFF-9871-F192-0E902458DABC}"/>
                </a:ext>
              </a:extLst>
            </p:cNvPr>
            <p:cNvSpPr/>
            <p:nvPr/>
          </p:nvSpPr>
          <p:spPr bwMode="auto">
            <a:xfrm>
              <a:off x="8616915" y="5044400"/>
              <a:ext cx="273991" cy="576062"/>
            </a:xfrm>
            <a:prstGeom prst="roundRect">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cxnSp>
          <p:nvCxnSpPr>
            <p:cNvPr id="70" name="直接箭头连接符 69">
              <a:extLst>
                <a:ext uri="{FF2B5EF4-FFF2-40B4-BE49-F238E27FC236}">
                  <a16:creationId xmlns:a16="http://schemas.microsoft.com/office/drawing/2014/main" id="{4D0DAB99-E18B-C24E-131A-3C87A0864B92}"/>
                </a:ext>
              </a:extLst>
            </p:cNvPr>
            <p:cNvCxnSpPr>
              <a:cxnSpLocks/>
            </p:cNvCxnSpPr>
            <p:nvPr/>
          </p:nvCxnSpPr>
          <p:spPr bwMode="auto">
            <a:xfrm flipV="1">
              <a:off x="9192344" y="5054323"/>
              <a:ext cx="0" cy="274033"/>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73" name="直接箭头连接符 72">
              <a:extLst>
                <a:ext uri="{FF2B5EF4-FFF2-40B4-BE49-F238E27FC236}">
                  <a16:creationId xmlns:a16="http://schemas.microsoft.com/office/drawing/2014/main" id="{8E0C9B75-6B1A-1638-01E8-74F417D8FC78}"/>
                </a:ext>
              </a:extLst>
            </p:cNvPr>
            <p:cNvCxnSpPr>
              <a:cxnSpLocks/>
            </p:cNvCxnSpPr>
            <p:nvPr/>
          </p:nvCxnSpPr>
          <p:spPr bwMode="auto">
            <a:xfrm>
              <a:off x="9343663" y="4894939"/>
              <a:ext cx="35067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74" name="矩形: 圆角 73">
              <a:extLst>
                <a:ext uri="{FF2B5EF4-FFF2-40B4-BE49-F238E27FC236}">
                  <a16:creationId xmlns:a16="http://schemas.microsoft.com/office/drawing/2014/main" id="{4DE898FB-97DD-F4B4-042F-034004220D76}"/>
                </a:ext>
              </a:extLst>
            </p:cNvPr>
            <p:cNvSpPr/>
            <p:nvPr/>
          </p:nvSpPr>
          <p:spPr bwMode="auto">
            <a:xfrm>
              <a:off x="9697190" y="4606908"/>
              <a:ext cx="273995" cy="576062"/>
            </a:xfrm>
            <a:prstGeom prst="roundRect">
              <a:avLst/>
            </a:prstGeom>
            <a:solidFill>
              <a:srgbClr val="E1EFD9"/>
            </a:solidFill>
            <a:ln w="9525" cap="flat" cmpd="sng" algn="ctr">
              <a:no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tx1"/>
                </a:solidFill>
                <a:effectLst/>
                <a:latin typeface="Arial" charset="0"/>
              </a:endParaRPr>
            </a:p>
          </p:txBody>
        </p:sp>
        <p:sp>
          <p:nvSpPr>
            <p:cNvPr id="76" name="文本框 75">
              <a:extLst>
                <a:ext uri="{FF2B5EF4-FFF2-40B4-BE49-F238E27FC236}">
                  <a16:creationId xmlns:a16="http://schemas.microsoft.com/office/drawing/2014/main" id="{6B7BFB27-1B68-4AEC-F1DB-66AA51466D52}"/>
                </a:ext>
              </a:extLst>
            </p:cNvPr>
            <p:cNvSpPr txBox="1"/>
            <p:nvPr/>
          </p:nvSpPr>
          <p:spPr>
            <a:xfrm>
              <a:off x="9624709" y="4578243"/>
              <a:ext cx="432048" cy="523220"/>
            </a:xfrm>
            <a:prstGeom prst="rect">
              <a:avLst/>
            </a:prstGeom>
            <a:noFill/>
          </p:spPr>
          <p:txBody>
            <a:bodyPr vert="vert270" wrap="square" rtlCol="0">
              <a:spAutoFit/>
            </a:bodyPr>
            <a:lstStyle/>
            <a:p>
              <a:r>
                <a:rPr lang="en-US" altLang="zh-CN" sz="1400" dirty="0">
                  <a:latin typeface="Times New Roman" panose="02020603050405020304" pitchFamily="18" charset="0"/>
                  <a:cs typeface="Times New Roman" panose="02020603050405020304" pitchFamily="18" charset="0"/>
                </a:rPr>
                <a:t>Fuse</a:t>
              </a:r>
              <a:endParaRPr lang="zh-CN" altLang="en-US" sz="1400" dirty="0">
                <a:latin typeface="Times New Roman" panose="02020603050405020304" pitchFamily="18" charset="0"/>
                <a:cs typeface="Times New Roman" panose="02020603050405020304" pitchFamily="18" charset="0"/>
              </a:endParaRPr>
            </a:p>
          </p:txBody>
        </p:sp>
        <p:pic>
          <p:nvPicPr>
            <p:cNvPr id="79" name="图片 78">
              <a:extLst>
                <a:ext uri="{FF2B5EF4-FFF2-40B4-BE49-F238E27FC236}">
                  <a16:creationId xmlns:a16="http://schemas.microsoft.com/office/drawing/2014/main" id="{3AB2FFB0-FF98-24AB-54AC-96F9B175B6D5}"/>
                </a:ext>
              </a:extLst>
            </p:cNvPr>
            <p:cNvPicPr>
              <a:picLocks noChangeAspect="1"/>
            </p:cNvPicPr>
            <p:nvPr/>
          </p:nvPicPr>
          <p:blipFill>
            <a:blip r:embed="rId5"/>
            <a:stretch>
              <a:fillRect/>
            </a:stretch>
          </p:blipFill>
          <p:spPr>
            <a:xfrm>
              <a:off x="10293571" y="4697263"/>
              <a:ext cx="851076" cy="357060"/>
            </a:xfrm>
            <a:prstGeom prst="rect">
              <a:avLst/>
            </a:prstGeom>
          </p:spPr>
        </p:pic>
        <p:cxnSp>
          <p:nvCxnSpPr>
            <p:cNvPr id="77" name="直接箭头连接符 76">
              <a:extLst>
                <a:ext uri="{FF2B5EF4-FFF2-40B4-BE49-F238E27FC236}">
                  <a16:creationId xmlns:a16="http://schemas.microsoft.com/office/drawing/2014/main" id="{ED83215C-31F2-F80B-8B6A-F0E976406B98}"/>
                </a:ext>
              </a:extLst>
            </p:cNvPr>
            <p:cNvCxnSpPr>
              <a:cxnSpLocks/>
            </p:cNvCxnSpPr>
            <p:nvPr/>
          </p:nvCxnSpPr>
          <p:spPr bwMode="auto">
            <a:xfrm>
              <a:off x="9971185" y="4894939"/>
              <a:ext cx="35067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40" name="文本框 39">
              <a:extLst>
                <a:ext uri="{FF2B5EF4-FFF2-40B4-BE49-F238E27FC236}">
                  <a16:creationId xmlns:a16="http://schemas.microsoft.com/office/drawing/2014/main" id="{DD19FC5B-6A2B-1789-8D93-22B3E48188BC}"/>
                </a:ext>
              </a:extLst>
            </p:cNvPr>
            <p:cNvSpPr txBox="1"/>
            <p:nvPr/>
          </p:nvSpPr>
          <p:spPr>
            <a:xfrm>
              <a:off x="8487172" y="4182801"/>
              <a:ext cx="430887" cy="674058"/>
            </a:xfrm>
            <a:prstGeom prst="rect">
              <a:avLst/>
            </a:prstGeom>
            <a:noFill/>
          </p:spPr>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Conv</a:t>
              </a:r>
              <a:endParaRPr lang="zh-CN" altLang="en-US" sz="16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45EDAE11-5B3D-80A5-2965-D73B67A8F105}"/>
                </a:ext>
              </a:extLst>
            </p:cNvPr>
            <p:cNvSpPr txBox="1"/>
            <p:nvPr/>
          </p:nvSpPr>
          <p:spPr>
            <a:xfrm>
              <a:off x="7673737" y="4182801"/>
              <a:ext cx="430887" cy="674058"/>
            </a:xfrm>
            <a:prstGeom prst="rect">
              <a:avLst/>
            </a:prstGeom>
            <a:noFill/>
          </p:spPr>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Conv</a:t>
              </a:r>
              <a:endParaRPr lang="zh-CN" altLang="en-US" sz="1600"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20FAC5E2-F170-68DD-4436-9FBDEA8B4BB7}"/>
                </a:ext>
              </a:extLst>
            </p:cNvPr>
            <p:cNvSpPr txBox="1"/>
            <p:nvPr/>
          </p:nvSpPr>
          <p:spPr>
            <a:xfrm>
              <a:off x="8092088" y="4772715"/>
              <a:ext cx="430887" cy="1123210"/>
            </a:xfrm>
            <a:prstGeom prst="rect">
              <a:avLst/>
            </a:prstGeom>
            <a:noFill/>
          </p:spPr>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Modulator</a:t>
              </a:r>
              <a:endParaRPr lang="zh-CN" altLang="en-US" sz="1600"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80882E39-6567-045C-8906-CD6639AD5D2E}"/>
                </a:ext>
              </a:extLst>
            </p:cNvPr>
            <p:cNvSpPr txBox="1"/>
            <p:nvPr/>
          </p:nvSpPr>
          <p:spPr>
            <a:xfrm>
              <a:off x="8538144" y="5001366"/>
              <a:ext cx="430887" cy="674058"/>
            </a:xfrm>
            <a:prstGeom prst="rect">
              <a:avLst/>
            </a:prstGeom>
            <a:noFill/>
          </p:spPr>
          <p:txBody>
            <a:bodyPr vert="vert270" wrap="square" rtlCol="0">
              <a:spAutoFit/>
            </a:bodyPr>
            <a:lstStyle/>
            <a:p>
              <a:pPr algn="ctr"/>
              <a:r>
                <a:rPr lang="en-US" altLang="zh-CN" sz="1600" dirty="0" err="1">
                  <a:latin typeface="Times New Roman" panose="02020603050405020304" pitchFamily="18" charset="0"/>
                  <a:cs typeface="Times New Roman" panose="02020603050405020304" pitchFamily="18" charset="0"/>
                </a:rPr>
                <a:t>iFFT</a:t>
              </a:r>
              <a:endParaRPr lang="zh-CN" altLang="en-US" sz="1600"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EE042B29-6619-4F5C-CAC2-F7F58558E1C3}"/>
                </a:ext>
              </a:extLst>
            </p:cNvPr>
            <p:cNvSpPr txBox="1"/>
            <p:nvPr/>
          </p:nvSpPr>
          <p:spPr>
            <a:xfrm>
              <a:off x="7673737" y="5001366"/>
              <a:ext cx="430887" cy="674058"/>
            </a:xfrm>
            <a:prstGeom prst="rect">
              <a:avLst/>
            </a:prstGeom>
            <a:noFill/>
          </p:spPr>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FFT</a:t>
              </a:r>
              <a:endParaRPr lang="zh-CN" altLang="en-US" sz="1600" dirty="0">
                <a:latin typeface="Times New Roman" panose="02020603050405020304" pitchFamily="18" charset="0"/>
                <a:cs typeface="Times New Roman" panose="02020603050405020304" pitchFamily="18" charset="0"/>
              </a:endParaRPr>
            </a:p>
          </p:txBody>
        </p:sp>
      </p:grpSp>
      <p:sp>
        <p:nvSpPr>
          <p:cNvPr id="97" name="文本框 96">
            <a:extLst>
              <a:ext uri="{FF2B5EF4-FFF2-40B4-BE49-F238E27FC236}">
                <a16:creationId xmlns:a16="http://schemas.microsoft.com/office/drawing/2014/main" id="{4E240139-DE77-D8FE-502C-215FA225FCCF}"/>
              </a:ext>
            </a:extLst>
          </p:cNvPr>
          <p:cNvSpPr txBox="1"/>
          <p:nvPr/>
        </p:nvSpPr>
        <p:spPr>
          <a:xfrm>
            <a:off x="6239871" y="5914648"/>
            <a:ext cx="5193744"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CIDE: Comprehensive Image Detail Embedder</a:t>
            </a:r>
            <a:endParaRPr lang="zh-CN" altLang="en-US" dirty="0">
              <a:latin typeface="Times New Roman" panose="02020603050405020304" pitchFamily="18" charset="0"/>
              <a:cs typeface="Times New Roman" panose="02020603050405020304" pitchFamily="18" charset="0"/>
            </a:endParaRPr>
          </a:p>
        </p:txBody>
      </p:sp>
      <p:sp>
        <p:nvSpPr>
          <p:cNvPr id="98" name="文本框 97">
            <a:extLst>
              <a:ext uri="{FF2B5EF4-FFF2-40B4-BE49-F238E27FC236}">
                <a16:creationId xmlns:a16="http://schemas.microsoft.com/office/drawing/2014/main" id="{B24CA5BC-4F92-13EF-9BA9-482AC99EFEE8}"/>
              </a:ext>
            </a:extLst>
          </p:cNvPr>
          <p:cNvSpPr txBox="1"/>
          <p:nvPr/>
        </p:nvSpPr>
        <p:spPr>
          <a:xfrm>
            <a:off x="191538" y="2252392"/>
            <a:ext cx="5228813" cy="2308324"/>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为了解决深度图边缘模糊的问题，我们提出一种细节保留模块</a:t>
            </a:r>
            <a:r>
              <a:rPr lang="en-US" altLang="zh-CN" dirty="0">
                <a:latin typeface="Times New Roman" panose="02020603050405020304" pitchFamily="18" charset="0"/>
                <a:ea typeface="楷体" panose="02010609060101010101" pitchFamily="49" charset="-122"/>
              </a:rPr>
              <a:t>(CIDE </a:t>
            </a:r>
            <a:r>
              <a:rPr lang="en-US" altLang="zh-CN" dirty="0">
                <a:latin typeface="Times New Roman" panose="02020603050405020304" pitchFamily="18" charset="0"/>
                <a:cs typeface="Times New Roman" panose="02020603050405020304" pitchFamily="18" charset="0"/>
              </a:rPr>
              <a:t>Comprehensive Image Detail Embedder</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，它将拼接后的图像一方面用两个</a:t>
            </a:r>
            <a:r>
              <a:rPr lang="en-US" altLang="zh-CN" dirty="0">
                <a:latin typeface="Times New Roman" panose="02020603050405020304" pitchFamily="18" charset="0"/>
                <a:ea typeface="楷体" panose="02010609060101010101" pitchFamily="49" charset="-122"/>
              </a:rPr>
              <a:t>3*3</a:t>
            </a:r>
            <a:r>
              <a:rPr lang="zh-CN" altLang="en-US" dirty="0">
                <a:latin typeface="Times New Roman" panose="02020603050405020304" pitchFamily="18" charset="0"/>
                <a:ea typeface="楷体" panose="02010609060101010101" pitchFamily="49" charset="-122"/>
              </a:rPr>
              <a:t>卷积提取全局特征，另一方面利用傅里叶快速变化将图像转入频域内进行高频特征的提取</a:t>
            </a:r>
            <a:r>
              <a:rPr lang="en-US" altLang="zh-CN" dirty="0">
                <a:latin typeface="Times New Roman" panose="02020603050405020304" pitchFamily="18" charset="0"/>
                <a:ea typeface="楷体" panose="02010609060101010101" pitchFamily="49" charset="-122"/>
              </a:rPr>
              <a:t>.</a:t>
            </a: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通过在自定义的调制解调器</a:t>
            </a:r>
            <a:r>
              <a:rPr lang="en-US" altLang="zh-CN" dirty="0">
                <a:latin typeface="Times New Roman" panose="02020603050405020304" pitchFamily="18" charset="0"/>
                <a:cs typeface="Times New Roman" panose="02020603050405020304" pitchFamily="18" charset="0"/>
              </a:rPr>
              <a:t>Modulator</a:t>
            </a:r>
            <a:r>
              <a:rPr lang="zh-CN" altLang="en-US" dirty="0">
                <a:latin typeface="楷体" panose="02010609060101010101" pitchFamily="49" charset="-122"/>
                <a:ea typeface="楷体" panose="02010609060101010101" pitchFamily="49" charset="-122"/>
                <a:cs typeface="Times New Roman" panose="02020603050405020304" pitchFamily="18" charset="0"/>
              </a:rPr>
              <a:t>内对高频信息进行处理，使得深度图能够保留更多细节</a:t>
            </a:r>
          </a:p>
        </p:txBody>
      </p:sp>
      <p:cxnSp>
        <p:nvCxnSpPr>
          <p:cNvPr id="100" name="连接符: 曲线 99">
            <a:extLst>
              <a:ext uri="{FF2B5EF4-FFF2-40B4-BE49-F238E27FC236}">
                <a16:creationId xmlns:a16="http://schemas.microsoft.com/office/drawing/2014/main" id="{9073B3BB-7D80-DD7F-F4B2-32CF4D33EE5F}"/>
              </a:ext>
            </a:extLst>
          </p:cNvPr>
          <p:cNvCxnSpPr>
            <a:cxnSpLocks/>
            <a:endCxn id="12" idx="0"/>
          </p:cNvCxnSpPr>
          <p:nvPr/>
        </p:nvCxnSpPr>
        <p:spPr bwMode="auto">
          <a:xfrm rot="16200000" flipH="1">
            <a:off x="7645278" y="2896731"/>
            <a:ext cx="2015190" cy="512046"/>
          </a:xfrm>
          <a:prstGeom prst="curvedConnector3">
            <a:avLst/>
          </a:prstGeom>
          <a:ln>
            <a:headEnd type="none" w="med" len="med"/>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879235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DD50-2EEE-BD5D-7F49-65EFD5ED3E3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C4B0FD-F113-051E-365E-49ED712F51C2}"/>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7.</a:t>
            </a:r>
            <a:r>
              <a:rPr lang="zh-CN" altLang="en-US" sz="4000" kern="1200" dirty="0">
                <a:latin typeface="黑体" panose="02010609060101010101" pitchFamily="49" charset="-122"/>
                <a:ea typeface="黑体" panose="02010609060101010101" pitchFamily="49" charset="-122"/>
                <a:cs typeface="+mn-cs"/>
              </a:rPr>
              <a:t>实 验 结果</a:t>
            </a:r>
          </a:p>
        </p:txBody>
      </p:sp>
      <p:sp>
        <p:nvSpPr>
          <p:cNvPr id="4" name="页脚占位符 3">
            <a:extLst>
              <a:ext uri="{FF2B5EF4-FFF2-40B4-BE49-F238E27FC236}">
                <a16:creationId xmlns:a16="http://schemas.microsoft.com/office/drawing/2014/main" id="{6FF5A4F7-A40C-4C96-6596-7010B39D672E}"/>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8EC34A69-0DDF-FDAD-9911-9E159A9F8B6F}"/>
              </a:ext>
            </a:extLst>
          </p:cNvPr>
          <p:cNvSpPr>
            <a:spLocks noGrp="1"/>
          </p:cNvSpPr>
          <p:nvPr>
            <p:ph type="sldNum" sz="quarter" idx="11"/>
          </p:nvPr>
        </p:nvSpPr>
        <p:spPr/>
        <p:txBody>
          <a:bodyPr/>
          <a:lstStyle/>
          <a:p>
            <a:pPr>
              <a:defRPr/>
            </a:pPr>
            <a:fld id="{EE1B529C-1E6E-4F5D-9841-856A1415EE4D}" type="slidenum">
              <a:rPr lang="en-US" altLang="zh-CN" smtClean="0"/>
              <a:pPr>
                <a:defRPr/>
              </a:pPr>
              <a:t>14</a:t>
            </a:fld>
            <a:endParaRPr lang="en-US" altLang="zh-CN"/>
          </a:p>
        </p:txBody>
      </p:sp>
      <p:pic>
        <p:nvPicPr>
          <p:cNvPr id="10" name="图片 9">
            <a:hlinkClick r:id="" action="ppaction://noaction"/>
            <a:extLst>
              <a:ext uri="{FF2B5EF4-FFF2-40B4-BE49-F238E27FC236}">
                <a16:creationId xmlns:a16="http://schemas.microsoft.com/office/drawing/2014/main" id="{4AF98349-21E6-475C-553C-8F23A4C19690}"/>
              </a:ext>
            </a:extLst>
          </p:cNvPr>
          <p:cNvPicPr>
            <a:picLocks noChangeAspect="1"/>
          </p:cNvPicPr>
          <p:nvPr/>
        </p:nvPicPr>
        <p:blipFill>
          <a:blip r:embed="rId2" cstate="print">
            <a:extLst>
              <a:ext uri="{28A0092B-C50C-407E-A947-70E740481C1C}">
                <a14:useLocalDpi xmlns:a14="http://schemas.microsoft.com/office/drawing/2010/main" val="0"/>
              </a:ext>
            </a:extLst>
          </a:blip>
          <a:srcRect t="1367" b="2047"/>
          <a:stretch>
            <a:fillRect/>
          </a:stretch>
        </p:blipFill>
        <p:spPr>
          <a:xfrm>
            <a:off x="-23796" y="1073326"/>
            <a:ext cx="7844364" cy="5496570"/>
          </a:xfrm>
          <a:prstGeom prst="rect">
            <a:avLst/>
          </a:prstGeom>
        </p:spPr>
      </p:pic>
      <p:sp>
        <p:nvSpPr>
          <p:cNvPr id="13" name="文本框 12">
            <a:extLst>
              <a:ext uri="{FF2B5EF4-FFF2-40B4-BE49-F238E27FC236}">
                <a16:creationId xmlns:a16="http://schemas.microsoft.com/office/drawing/2014/main" id="{DBE8B96F-4015-0887-A43D-F702D60ADC57}"/>
              </a:ext>
            </a:extLst>
          </p:cNvPr>
          <p:cNvSpPr txBox="1"/>
          <p:nvPr/>
        </p:nvSpPr>
        <p:spPr>
          <a:xfrm>
            <a:off x="7752184" y="2276872"/>
            <a:ext cx="3447082" cy="2585323"/>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首先从多步推理改为单步推理，推理时长从</a:t>
            </a:r>
            <a:r>
              <a:rPr lang="en-US" altLang="zh-CN" dirty="0">
                <a:latin typeface="Times New Roman" panose="02020603050405020304" pitchFamily="18" charset="0"/>
                <a:ea typeface="楷体" panose="02010609060101010101" pitchFamily="49" charset="-122"/>
              </a:rPr>
              <a:t>24s</a:t>
            </a:r>
            <a:r>
              <a:rPr lang="zh-CN" altLang="en-US" dirty="0">
                <a:latin typeface="Times New Roman" panose="02020603050405020304" pitchFamily="18" charset="0"/>
                <a:ea typeface="楷体" panose="02010609060101010101" pitchFamily="49" charset="-122"/>
              </a:rPr>
              <a:t>减少到了</a:t>
            </a:r>
            <a:r>
              <a:rPr lang="en-US" altLang="zh-CN" dirty="0">
                <a:latin typeface="Times New Roman" panose="02020603050405020304" pitchFamily="18" charset="0"/>
                <a:ea typeface="楷体" panose="02010609060101010101" pitchFamily="49" charset="-122"/>
              </a:rPr>
              <a:t>120ms</a:t>
            </a:r>
            <a:r>
              <a:rPr lang="zh-CN" altLang="en-US" dirty="0">
                <a:latin typeface="Times New Roman" panose="02020603050405020304" pitchFamily="18" charset="0"/>
                <a:ea typeface="楷体" panose="02010609060101010101" pitchFamily="49" charset="-122"/>
              </a:rPr>
              <a:t>，推理速度提升了</a:t>
            </a:r>
            <a:r>
              <a:rPr lang="en-US" altLang="zh-CN" dirty="0">
                <a:latin typeface="Times New Roman" panose="02020603050405020304" pitchFamily="18" charset="0"/>
                <a:ea typeface="楷体" panose="02010609060101010101" pitchFamily="49" charset="-122"/>
              </a:rPr>
              <a:t>200</a:t>
            </a:r>
            <a:r>
              <a:rPr lang="zh-CN" altLang="en-US" dirty="0">
                <a:latin typeface="Times New Roman" panose="02020603050405020304" pitchFamily="18" charset="0"/>
                <a:ea typeface="楷体" panose="02010609060101010101" pitchFamily="49" charset="-122"/>
              </a:rPr>
              <a:t>倍，但同时丢失了边缘细节</a:t>
            </a:r>
            <a:r>
              <a:rPr lang="en-US" altLang="zh-CN" dirty="0">
                <a:latin typeface="Times New Roman" panose="02020603050405020304" pitchFamily="18" charset="0"/>
                <a:ea typeface="楷体" panose="02010609060101010101" pitchFamily="49" charset="-122"/>
              </a:rPr>
              <a:t>. </a:t>
            </a: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在为扩散模型提供更多语义信息后 </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第四、五列</a:t>
            </a:r>
            <a:r>
              <a:rPr lang="en-US" altLang="zh-CN"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，图像深度信息提取能力以及细节保留都有所改善</a:t>
            </a:r>
            <a:r>
              <a:rPr lang="en-US" altLang="zh-CN" dirty="0">
                <a:latin typeface="Times New Roman" panose="02020603050405020304" pitchFamily="18" charset="0"/>
                <a:ea typeface="楷体" panose="02010609060101010101" pitchFamily="49" charset="-122"/>
              </a:rPr>
              <a:t>.</a:t>
            </a:r>
            <a:endParaRPr lang="zh-CN" altLang="en-US" dirty="0">
              <a:latin typeface="Times New Roman" panose="02020603050405020304" pitchFamily="18" charset="0"/>
              <a:ea typeface="楷体" panose="02010609060101010101" pitchFamily="49" charset="-122"/>
            </a:endParaRPr>
          </a:p>
        </p:txBody>
      </p:sp>
      <p:sp>
        <p:nvSpPr>
          <p:cNvPr id="8" name="灯片编号占位符 4">
            <a:extLst>
              <a:ext uri="{FF2B5EF4-FFF2-40B4-BE49-F238E27FC236}">
                <a16:creationId xmlns:a16="http://schemas.microsoft.com/office/drawing/2014/main" id="{D948D2AB-E7E9-71E2-530A-91FCD7780678}"/>
              </a:ext>
            </a:extLst>
          </p:cNvPr>
          <p:cNvSpPr txBox="1">
            <a:spLocks/>
          </p:cNvSpPr>
          <p:nvPr/>
        </p:nvSpPr>
        <p:spPr bwMode="auto">
          <a:xfrm>
            <a:off x="-78994" y="6421319"/>
            <a:ext cx="639192"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EE1B529C-1E6E-4F5D-9841-856A1415EE4D}" type="slidenum">
              <a:rPr lang="en-US" altLang="zh-CN" sz="2400" smtClean="0"/>
              <a:pPr>
                <a:defRPr/>
              </a:pPr>
              <a:t>14</a:t>
            </a:fld>
            <a:endParaRPr lang="en-US" altLang="zh-CN" sz="2400" dirty="0"/>
          </a:p>
        </p:txBody>
      </p:sp>
    </p:spTree>
    <p:extLst>
      <p:ext uri="{BB962C8B-B14F-4D97-AF65-F5344CB8AC3E}">
        <p14:creationId xmlns:p14="http://schemas.microsoft.com/office/powerpoint/2010/main" val="26034732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350FD-1BC9-D721-DC7A-9A93175298F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EB8DFFA-E2BA-F480-DC82-D6E34527F750}"/>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8.</a:t>
            </a:r>
            <a:r>
              <a:rPr lang="zh-CN" altLang="en-US" sz="4000" kern="1200" dirty="0">
                <a:latin typeface="黑体" panose="02010609060101010101" pitchFamily="49" charset="-122"/>
                <a:ea typeface="黑体" panose="02010609060101010101" pitchFamily="49" charset="-122"/>
                <a:cs typeface="+mn-cs"/>
              </a:rPr>
              <a:t>数 据 集</a:t>
            </a:r>
          </a:p>
        </p:txBody>
      </p:sp>
      <p:sp>
        <p:nvSpPr>
          <p:cNvPr id="4" name="页脚占位符 3">
            <a:extLst>
              <a:ext uri="{FF2B5EF4-FFF2-40B4-BE49-F238E27FC236}">
                <a16:creationId xmlns:a16="http://schemas.microsoft.com/office/drawing/2014/main" id="{B5DDC587-43D9-02E4-B599-A616E7F3B8D9}"/>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E50EBB5A-A1AB-DAF2-B5B7-F62052250192}"/>
              </a:ext>
            </a:extLst>
          </p:cNvPr>
          <p:cNvSpPr>
            <a:spLocks noGrp="1"/>
          </p:cNvSpPr>
          <p:nvPr>
            <p:ph type="sldNum" sz="quarter" idx="11"/>
          </p:nvPr>
        </p:nvSpPr>
        <p:spPr/>
        <p:txBody>
          <a:bodyPr/>
          <a:lstStyle/>
          <a:p>
            <a:pPr>
              <a:defRPr/>
            </a:pPr>
            <a:fld id="{EE1B529C-1E6E-4F5D-9841-856A1415EE4D}" type="slidenum">
              <a:rPr lang="en-US" altLang="zh-CN" smtClean="0"/>
              <a:pPr>
                <a:defRPr/>
              </a:pPr>
              <a:t>15</a:t>
            </a:fld>
            <a:endParaRPr lang="en-US" altLang="zh-CN"/>
          </a:p>
        </p:txBody>
      </p:sp>
      <p:sp>
        <p:nvSpPr>
          <p:cNvPr id="8" name="灯片编号占位符 4">
            <a:extLst>
              <a:ext uri="{FF2B5EF4-FFF2-40B4-BE49-F238E27FC236}">
                <a16:creationId xmlns:a16="http://schemas.microsoft.com/office/drawing/2014/main" id="{E6EC7817-1062-3823-4BC6-629F7DAF52F1}"/>
              </a:ext>
            </a:extLst>
          </p:cNvPr>
          <p:cNvSpPr txBox="1">
            <a:spLocks/>
          </p:cNvSpPr>
          <p:nvPr/>
        </p:nvSpPr>
        <p:spPr bwMode="auto">
          <a:xfrm>
            <a:off x="-78994" y="6421319"/>
            <a:ext cx="639192"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EE1B529C-1E6E-4F5D-9841-856A1415EE4D}" type="slidenum">
              <a:rPr lang="en-US" altLang="zh-CN" sz="2400" smtClean="0"/>
              <a:pPr>
                <a:defRPr/>
              </a:pPr>
              <a:t>15</a:t>
            </a:fld>
            <a:endParaRPr lang="en-US" altLang="zh-CN" sz="2400" dirty="0"/>
          </a:p>
        </p:txBody>
      </p:sp>
      <p:pic>
        <p:nvPicPr>
          <p:cNvPr id="3" name="图片 2">
            <a:extLst>
              <a:ext uri="{FF2B5EF4-FFF2-40B4-BE49-F238E27FC236}">
                <a16:creationId xmlns:a16="http://schemas.microsoft.com/office/drawing/2014/main" id="{3DA2D8DD-B706-2E66-4000-519ECD8FA4B2}"/>
              </a:ext>
            </a:extLst>
          </p:cNvPr>
          <p:cNvPicPr>
            <a:picLocks noChangeAspect="1"/>
          </p:cNvPicPr>
          <p:nvPr/>
        </p:nvPicPr>
        <p:blipFill>
          <a:blip r:embed="rId2"/>
          <a:stretch>
            <a:fillRect/>
          </a:stretch>
        </p:blipFill>
        <p:spPr>
          <a:xfrm>
            <a:off x="1137365" y="1467134"/>
            <a:ext cx="3582436" cy="4251278"/>
          </a:xfrm>
          <a:prstGeom prst="rect">
            <a:avLst/>
          </a:prstGeom>
        </p:spPr>
      </p:pic>
      <p:sp>
        <p:nvSpPr>
          <p:cNvPr id="7" name="文本框 6">
            <a:extLst>
              <a:ext uri="{FF2B5EF4-FFF2-40B4-BE49-F238E27FC236}">
                <a16:creationId xmlns:a16="http://schemas.microsoft.com/office/drawing/2014/main" id="{8DB552F8-644E-57E2-20CA-3BFA41BCDFD5}"/>
              </a:ext>
            </a:extLst>
          </p:cNvPr>
          <p:cNvSpPr txBox="1"/>
          <p:nvPr/>
        </p:nvSpPr>
        <p:spPr>
          <a:xfrm>
            <a:off x="544220" y="1074856"/>
            <a:ext cx="4975716" cy="369332"/>
          </a:xfrm>
          <a:prstGeom prst="rect">
            <a:avLst/>
          </a:prstGeom>
          <a:noFill/>
        </p:spPr>
        <p:txBody>
          <a:bodyPr wrap="square">
            <a:spAutoFit/>
          </a:bodyPr>
          <a:lstStyle/>
          <a:p>
            <a:pPr algn="ctr"/>
            <a:r>
              <a:rPr lang="en-US" altLang="zh-CN" dirty="0"/>
              <a:t>Overview of the </a:t>
            </a:r>
            <a:r>
              <a:rPr lang="en-US" altLang="zh-CN" dirty="0" err="1"/>
              <a:t>Hypersim</a:t>
            </a:r>
            <a:r>
              <a:rPr lang="en-US" altLang="zh-CN" dirty="0"/>
              <a:t> dataset(350GB)</a:t>
            </a:r>
            <a:endParaRPr lang="zh-CN" altLang="en-US" dirty="0"/>
          </a:p>
        </p:txBody>
      </p:sp>
      <p:pic>
        <p:nvPicPr>
          <p:cNvPr id="9" name="图片 8">
            <a:extLst>
              <a:ext uri="{FF2B5EF4-FFF2-40B4-BE49-F238E27FC236}">
                <a16:creationId xmlns:a16="http://schemas.microsoft.com/office/drawing/2014/main" id="{E751906F-0057-7C3B-2AF5-89D0A7934BA4}"/>
              </a:ext>
            </a:extLst>
          </p:cNvPr>
          <p:cNvPicPr>
            <a:picLocks noChangeAspect="1"/>
          </p:cNvPicPr>
          <p:nvPr/>
        </p:nvPicPr>
        <p:blipFill>
          <a:blip r:embed="rId3"/>
          <a:stretch>
            <a:fillRect/>
          </a:stretch>
        </p:blipFill>
        <p:spPr>
          <a:xfrm>
            <a:off x="5998189" y="1521844"/>
            <a:ext cx="5680055" cy="4196568"/>
          </a:xfrm>
          <a:prstGeom prst="rect">
            <a:avLst/>
          </a:prstGeom>
        </p:spPr>
      </p:pic>
      <p:sp>
        <p:nvSpPr>
          <p:cNvPr id="11" name="文本框 10">
            <a:extLst>
              <a:ext uri="{FF2B5EF4-FFF2-40B4-BE49-F238E27FC236}">
                <a16:creationId xmlns:a16="http://schemas.microsoft.com/office/drawing/2014/main" id="{5B7740A3-8A1E-DF65-9987-0C35F521BCDB}"/>
              </a:ext>
            </a:extLst>
          </p:cNvPr>
          <p:cNvSpPr txBox="1"/>
          <p:nvPr/>
        </p:nvSpPr>
        <p:spPr>
          <a:xfrm>
            <a:off x="5998189" y="1074856"/>
            <a:ext cx="5680054" cy="369332"/>
          </a:xfrm>
          <a:prstGeom prst="rect">
            <a:avLst/>
          </a:prstGeom>
          <a:noFill/>
        </p:spPr>
        <p:txBody>
          <a:bodyPr wrap="square">
            <a:spAutoFit/>
          </a:bodyPr>
          <a:lstStyle/>
          <a:p>
            <a:pPr algn="ctr"/>
            <a:r>
              <a:rPr lang="en-US" altLang="zh-CN" dirty="0"/>
              <a:t>Overview of the Virtual Kitti dataset(7GB)</a:t>
            </a:r>
            <a:endParaRPr lang="zh-CN" altLang="en-US" dirty="0"/>
          </a:p>
        </p:txBody>
      </p:sp>
    </p:spTree>
    <p:extLst>
      <p:ext uri="{BB962C8B-B14F-4D97-AF65-F5344CB8AC3E}">
        <p14:creationId xmlns:p14="http://schemas.microsoft.com/office/powerpoint/2010/main" val="395656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183A-84E7-99BB-C787-93013BED5D9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BE4AA70-2E2C-C95D-9949-2EB09031D9DA}"/>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8.</a:t>
            </a:r>
            <a:r>
              <a:rPr lang="zh-CN" altLang="en-US" sz="4000" kern="1200" dirty="0">
                <a:latin typeface="黑体" panose="02010609060101010101" pitchFamily="49" charset="-122"/>
                <a:ea typeface="黑体" panose="02010609060101010101" pitchFamily="49" charset="-122"/>
                <a:cs typeface="+mn-cs"/>
              </a:rPr>
              <a:t>数 据 集</a:t>
            </a:r>
          </a:p>
        </p:txBody>
      </p:sp>
      <p:sp>
        <p:nvSpPr>
          <p:cNvPr id="4" name="页脚占位符 3">
            <a:extLst>
              <a:ext uri="{FF2B5EF4-FFF2-40B4-BE49-F238E27FC236}">
                <a16:creationId xmlns:a16="http://schemas.microsoft.com/office/drawing/2014/main" id="{5FF83260-4AC6-D6DB-2D21-8795B4113B81}"/>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CB9EAEF6-3038-475B-EAA3-AB28F9BEF9E8}"/>
              </a:ext>
            </a:extLst>
          </p:cNvPr>
          <p:cNvSpPr>
            <a:spLocks noGrp="1"/>
          </p:cNvSpPr>
          <p:nvPr>
            <p:ph type="sldNum" sz="quarter" idx="11"/>
          </p:nvPr>
        </p:nvSpPr>
        <p:spPr/>
        <p:txBody>
          <a:bodyPr/>
          <a:lstStyle/>
          <a:p>
            <a:pPr>
              <a:defRPr/>
            </a:pPr>
            <a:fld id="{EE1B529C-1E6E-4F5D-9841-856A1415EE4D}" type="slidenum">
              <a:rPr lang="en-US" altLang="zh-CN" smtClean="0"/>
              <a:pPr>
                <a:defRPr/>
              </a:pPr>
              <a:t>16</a:t>
            </a:fld>
            <a:endParaRPr lang="en-US" altLang="zh-CN"/>
          </a:p>
        </p:txBody>
      </p:sp>
      <p:sp>
        <p:nvSpPr>
          <p:cNvPr id="8" name="灯片编号占位符 4">
            <a:extLst>
              <a:ext uri="{FF2B5EF4-FFF2-40B4-BE49-F238E27FC236}">
                <a16:creationId xmlns:a16="http://schemas.microsoft.com/office/drawing/2014/main" id="{06F8D7B4-B2BD-8C02-851A-8989ECA916DF}"/>
              </a:ext>
            </a:extLst>
          </p:cNvPr>
          <p:cNvSpPr txBox="1">
            <a:spLocks/>
          </p:cNvSpPr>
          <p:nvPr/>
        </p:nvSpPr>
        <p:spPr bwMode="auto">
          <a:xfrm>
            <a:off x="-78994" y="6421319"/>
            <a:ext cx="639192" cy="45720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fld id="{EE1B529C-1E6E-4F5D-9841-856A1415EE4D}" type="slidenum">
              <a:rPr lang="en-US" altLang="zh-CN" sz="2400" smtClean="0"/>
              <a:pPr>
                <a:defRPr/>
              </a:pPr>
              <a:t>16</a:t>
            </a:fld>
            <a:endParaRPr lang="en-US" altLang="zh-CN" sz="2400" dirty="0"/>
          </a:p>
        </p:txBody>
      </p:sp>
      <p:graphicFrame>
        <p:nvGraphicFramePr>
          <p:cNvPr id="13" name="表格 12">
            <a:extLst>
              <a:ext uri="{FF2B5EF4-FFF2-40B4-BE49-F238E27FC236}">
                <a16:creationId xmlns:a16="http://schemas.microsoft.com/office/drawing/2014/main" id="{6DC86E49-099B-F331-DB82-4B2CC1D12668}"/>
              </a:ext>
            </a:extLst>
          </p:cNvPr>
          <p:cNvGraphicFramePr>
            <a:graphicFrameLocks noGrp="1"/>
          </p:cNvGraphicFramePr>
          <p:nvPr>
            <p:extLst>
              <p:ext uri="{D42A27DB-BD31-4B8C-83A1-F6EECF244321}">
                <p14:modId xmlns:p14="http://schemas.microsoft.com/office/powerpoint/2010/main" val="3982471051"/>
              </p:ext>
            </p:extLst>
          </p:nvPr>
        </p:nvGraphicFramePr>
        <p:xfrm>
          <a:off x="1807771" y="1772816"/>
          <a:ext cx="8576458" cy="2952330"/>
        </p:xfrm>
        <a:graphic>
          <a:graphicData uri="http://schemas.openxmlformats.org/drawingml/2006/table">
            <a:tbl>
              <a:tblPr firstRow="1" bandRow="1">
                <a:tableStyleId>{5C22544A-7EE6-4342-B048-85BDC9FD1C3A}</a:tableStyleId>
              </a:tblPr>
              <a:tblGrid>
                <a:gridCol w="2022044">
                  <a:extLst>
                    <a:ext uri="{9D8B030D-6E8A-4147-A177-3AD203B41FA5}">
                      <a16:colId xmlns:a16="http://schemas.microsoft.com/office/drawing/2014/main" val="1936098244"/>
                    </a:ext>
                  </a:extLst>
                </a:gridCol>
                <a:gridCol w="1987318">
                  <a:extLst>
                    <a:ext uri="{9D8B030D-6E8A-4147-A177-3AD203B41FA5}">
                      <a16:colId xmlns:a16="http://schemas.microsoft.com/office/drawing/2014/main" val="1406708618"/>
                    </a:ext>
                  </a:extLst>
                </a:gridCol>
                <a:gridCol w="4567096">
                  <a:extLst>
                    <a:ext uri="{9D8B030D-6E8A-4147-A177-3AD203B41FA5}">
                      <a16:colId xmlns:a16="http://schemas.microsoft.com/office/drawing/2014/main" val="96081620"/>
                    </a:ext>
                  </a:extLst>
                </a:gridCol>
              </a:tblGrid>
              <a:tr h="492055">
                <a:tc>
                  <a:txBody>
                    <a:bodyPr/>
                    <a:lstStyle/>
                    <a:p>
                      <a:pPr algn="ctr"/>
                      <a:r>
                        <a:rPr lang="zh-CN" altLang="en-US" sz="1800" b="0" dirty="0">
                          <a:solidFill>
                            <a:schemeClr val="tx1"/>
                          </a:solidFill>
                          <a:latin typeface="楷体" panose="02010609060101010101" pitchFamily="49" charset="-122"/>
                          <a:ea typeface="楷体" panose="02010609060101010101" pitchFamily="49" charset="-122"/>
                        </a:rPr>
                        <a:t>数据集名称</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solidFill>
                            <a:schemeClr val="tx1"/>
                          </a:solidFill>
                          <a:latin typeface="楷体" panose="02010609060101010101" pitchFamily="49" charset="-122"/>
                          <a:ea typeface="楷体" panose="02010609060101010101" pitchFamily="49" charset="-122"/>
                        </a:rPr>
                        <a:t>场景类型</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800" b="0" dirty="0">
                          <a:solidFill>
                            <a:schemeClr val="tx1"/>
                          </a:solidFill>
                          <a:latin typeface="楷体" panose="02010609060101010101" pitchFamily="49" charset="-122"/>
                          <a:ea typeface="楷体" panose="02010609060101010101" pitchFamily="49" charset="-122"/>
                        </a:rPr>
                        <a:t>特点与应用</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6380309"/>
                  </a:ext>
                </a:extLst>
              </a:tr>
              <a:tr h="492055">
                <a:tc>
                  <a:txBody>
                    <a:bodyPr/>
                    <a:lstStyle/>
                    <a:p>
                      <a:pPr algn="ctr"/>
                      <a:r>
                        <a:rPr lang="en-US" altLang="zh-CN" sz="1800" b="0" dirty="0">
                          <a:latin typeface="Times New Roman" panose="02020603050405020304" pitchFamily="18" charset="0"/>
                          <a:ea typeface="楷体" panose="02010609060101010101" pitchFamily="49" charset="-122"/>
                          <a:cs typeface="Times New Roman" panose="02020603050405020304" pitchFamily="18" charset="0"/>
                        </a:rPr>
                        <a:t>KITTI</a:t>
                      </a:r>
                      <a:endParaRPr lang="zh-CN" altLang="en-US" sz="1800" b="0" dirty="0">
                        <a:latin typeface="Times New Roman" panose="02020603050405020304" pitchFamily="18" charset="0"/>
                        <a:ea typeface="楷体" panose="02010609060101010101" pitchFamily="49"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zh-CN" altLang="en-US" sz="1800" b="0" dirty="0">
                          <a:latin typeface="楷体" panose="02010609060101010101" pitchFamily="49" charset="-122"/>
                          <a:ea typeface="楷体" panose="02010609060101010101" pitchFamily="49" charset="-122"/>
                        </a:rPr>
                        <a:t>户外街景</a:t>
                      </a:r>
                      <a:r>
                        <a:rPr lang="en-US" altLang="zh-CN" sz="1800" b="0" dirty="0">
                          <a:latin typeface="楷体" panose="02010609060101010101" pitchFamily="49" charset="-122"/>
                          <a:ea typeface="楷体" panose="02010609060101010101" pitchFamily="49" charset="-122"/>
                        </a:rPr>
                        <a:t>/</a:t>
                      </a:r>
                      <a:r>
                        <a:rPr lang="zh-CN" altLang="en-US" sz="1800" b="0" dirty="0">
                          <a:latin typeface="楷体" panose="02010609060101010101" pitchFamily="49" charset="-122"/>
                          <a:ea typeface="楷体" panose="02010609060101010101" pitchFamily="49" charset="-122"/>
                        </a:rPr>
                        <a:t>驾驶</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zh-CN" altLang="en-US" sz="1800" b="0" dirty="0">
                          <a:latin typeface="楷体" panose="02010609060101010101" pitchFamily="49" charset="-122"/>
                          <a:ea typeface="楷体" panose="02010609060101010101" pitchFamily="49" charset="-122"/>
                        </a:rPr>
                        <a:t>训练、测试相对深度和户外泛化</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650324524"/>
                  </a:ext>
                </a:extLst>
              </a:tr>
              <a:tr h="492055">
                <a:tc>
                  <a:txBody>
                    <a:bodyPr/>
                    <a:lstStyle/>
                    <a:p>
                      <a:pPr algn="ctr"/>
                      <a:r>
                        <a:rPr lang="en-US" altLang="zh-CN" sz="1800" b="0" dirty="0">
                          <a:latin typeface="Times New Roman" panose="02020603050405020304" pitchFamily="18" charset="0"/>
                          <a:ea typeface="楷体" panose="02010609060101010101" pitchFamily="49" charset="-122"/>
                          <a:cs typeface="Times New Roman" panose="02020603050405020304" pitchFamily="18" charset="0"/>
                        </a:rPr>
                        <a:t>NYU V2</a:t>
                      </a:r>
                      <a:endParaRPr lang="zh-CN" altLang="en-US" sz="1800" b="0" dirty="0">
                        <a:latin typeface="Times New Roman" panose="02020603050405020304" pitchFamily="18" charset="0"/>
                        <a:ea typeface="楷体" panose="02010609060101010101" pitchFamily="49" charset="-122"/>
                        <a:cs typeface="Times New Roman" panose="02020603050405020304" pitchFamily="18" charset="0"/>
                      </a:endParaRPr>
                    </a:p>
                  </a:txBody>
                  <a:tcPr>
                    <a:solidFill>
                      <a:schemeClr val="bg1"/>
                    </a:solidFill>
                  </a:tcPr>
                </a:tc>
                <a:tc>
                  <a:txBody>
                    <a:bodyPr/>
                    <a:lstStyle/>
                    <a:p>
                      <a:pPr algn="ctr"/>
                      <a:r>
                        <a:rPr lang="zh-CN" altLang="en-US" sz="1800" b="0" dirty="0">
                          <a:latin typeface="楷体" panose="02010609060101010101" pitchFamily="49" charset="-122"/>
                          <a:ea typeface="楷体" panose="02010609060101010101" pitchFamily="49" charset="-122"/>
                        </a:rPr>
                        <a:t>户外城市街景</a:t>
                      </a:r>
                    </a:p>
                  </a:txBody>
                  <a:tcPr>
                    <a:solidFill>
                      <a:schemeClr val="bg1"/>
                    </a:solidFill>
                  </a:tcPr>
                </a:tc>
                <a:tc>
                  <a:txBody>
                    <a:bodyPr/>
                    <a:lstStyle/>
                    <a:p>
                      <a:pPr algn="ctr"/>
                      <a:r>
                        <a:rPr lang="zh-CN" altLang="en-US" sz="1800" b="0" dirty="0">
                          <a:latin typeface="楷体" panose="02010609060101010101" pitchFamily="49" charset="-122"/>
                          <a:ea typeface="楷体" panose="02010609060101010101" pitchFamily="49" charset="-122"/>
                        </a:rPr>
                        <a:t>测试零样本泛化能力</a:t>
                      </a:r>
                    </a:p>
                  </a:txBody>
                  <a:tcPr>
                    <a:solidFill>
                      <a:schemeClr val="bg1"/>
                    </a:solidFill>
                  </a:tcPr>
                </a:tc>
                <a:extLst>
                  <a:ext uri="{0D108BD9-81ED-4DB2-BD59-A6C34878D82A}">
                    <a16:rowId xmlns:a16="http://schemas.microsoft.com/office/drawing/2014/main" val="237142959"/>
                  </a:ext>
                </a:extLst>
              </a:tr>
              <a:tr h="492055">
                <a:tc>
                  <a:txBody>
                    <a:bodyPr/>
                    <a:lstStyle/>
                    <a:p>
                      <a:pPr algn="ctr"/>
                      <a:r>
                        <a:rPr lang="en-US" altLang="zh-CN" sz="1800" b="0" dirty="0">
                          <a:latin typeface="Times New Roman" panose="02020603050405020304" pitchFamily="18" charset="0"/>
                          <a:ea typeface="楷体" panose="02010609060101010101" pitchFamily="49" charset="-122"/>
                          <a:cs typeface="Times New Roman" panose="02020603050405020304" pitchFamily="18" charset="0"/>
                        </a:rPr>
                        <a:t>Eth3D</a:t>
                      </a:r>
                      <a:endParaRPr lang="zh-CN" altLang="en-US" sz="1800" b="0" dirty="0">
                        <a:latin typeface="Times New Roman" panose="02020603050405020304" pitchFamily="18" charset="0"/>
                        <a:ea typeface="楷体" panose="02010609060101010101" pitchFamily="49" charset="-122"/>
                        <a:cs typeface="Times New Roman" panose="02020603050405020304" pitchFamily="18" charset="0"/>
                      </a:endParaRPr>
                    </a:p>
                  </a:txBody>
                  <a:tcPr>
                    <a:solidFill>
                      <a:schemeClr val="bg1"/>
                    </a:solidFill>
                  </a:tcPr>
                </a:tc>
                <a:tc>
                  <a:txBody>
                    <a:bodyPr/>
                    <a:lstStyle/>
                    <a:p>
                      <a:pPr algn="ctr"/>
                      <a:r>
                        <a:rPr lang="zh-CN" altLang="en-US" sz="1800" b="0" dirty="0">
                          <a:latin typeface="楷体" panose="02010609060101010101" pitchFamily="49" charset="-122"/>
                          <a:ea typeface="楷体" panose="02010609060101010101" pitchFamily="49" charset="-122"/>
                        </a:rPr>
                        <a:t>室内</a:t>
                      </a:r>
                    </a:p>
                  </a:txBody>
                  <a:tcPr>
                    <a:solidFill>
                      <a:schemeClr val="bg1"/>
                    </a:solidFill>
                  </a:tcPr>
                </a:tc>
                <a:tc>
                  <a:txBody>
                    <a:bodyPr/>
                    <a:lstStyle/>
                    <a:p>
                      <a:pPr algn="ctr"/>
                      <a:r>
                        <a:rPr lang="zh-CN" altLang="en-US" sz="1800" b="0" dirty="0">
                          <a:latin typeface="楷体" panose="02010609060101010101" pitchFamily="49" charset="-122"/>
                          <a:ea typeface="楷体" panose="02010609060101010101" pitchFamily="49" charset="-122"/>
                        </a:rPr>
                        <a:t>测试室内小尺度和复杂纹理性能</a:t>
                      </a:r>
                    </a:p>
                  </a:txBody>
                  <a:tcPr>
                    <a:solidFill>
                      <a:schemeClr val="bg1"/>
                    </a:solidFill>
                  </a:tcPr>
                </a:tc>
                <a:extLst>
                  <a:ext uri="{0D108BD9-81ED-4DB2-BD59-A6C34878D82A}">
                    <a16:rowId xmlns:a16="http://schemas.microsoft.com/office/drawing/2014/main" val="326120950"/>
                  </a:ext>
                </a:extLst>
              </a:tr>
              <a:tr h="492055">
                <a:tc>
                  <a:txBody>
                    <a:bodyPr/>
                    <a:lstStyle/>
                    <a:p>
                      <a:pPr algn="ctr"/>
                      <a:r>
                        <a:rPr lang="en-US" altLang="zh-CN" sz="1800" b="0" dirty="0" err="1">
                          <a:latin typeface="Times New Roman" panose="02020603050405020304" pitchFamily="18" charset="0"/>
                          <a:ea typeface="楷体" panose="02010609060101010101" pitchFamily="49" charset="-122"/>
                          <a:cs typeface="Times New Roman" panose="02020603050405020304" pitchFamily="18" charset="0"/>
                        </a:rPr>
                        <a:t>Scannet</a:t>
                      </a:r>
                      <a:endParaRPr lang="zh-CN" altLang="en-US" sz="1800" b="0" dirty="0">
                        <a:latin typeface="Times New Roman" panose="02020603050405020304" pitchFamily="18" charset="0"/>
                        <a:ea typeface="楷体" panose="02010609060101010101" pitchFamily="49" charset="-122"/>
                        <a:cs typeface="Times New Roman" panose="02020603050405020304" pitchFamily="18" charset="0"/>
                      </a:endParaRPr>
                    </a:p>
                  </a:txBody>
                  <a:tcPr>
                    <a:solidFill>
                      <a:schemeClr val="bg1"/>
                    </a:solidFill>
                  </a:tcPr>
                </a:tc>
                <a:tc>
                  <a:txBody>
                    <a:bodyPr/>
                    <a:lstStyle/>
                    <a:p>
                      <a:pPr algn="ctr"/>
                      <a:r>
                        <a:rPr lang="zh-CN" altLang="en-US" sz="1800" b="0" dirty="0">
                          <a:latin typeface="楷体" panose="02010609060101010101" pitchFamily="49" charset="-122"/>
                          <a:ea typeface="楷体" panose="02010609060101010101" pitchFamily="49" charset="-122"/>
                        </a:rPr>
                        <a:t>室内</a:t>
                      </a:r>
                      <a:r>
                        <a:rPr lang="en-US" altLang="zh-CN" sz="1800" b="0" dirty="0">
                          <a:latin typeface="楷体" panose="02010609060101010101" pitchFamily="49" charset="-122"/>
                          <a:ea typeface="楷体" panose="02010609060101010101" pitchFamily="49" charset="-122"/>
                        </a:rPr>
                        <a:t>/</a:t>
                      </a:r>
                      <a:r>
                        <a:rPr lang="zh-CN" altLang="en-US" sz="1800" b="0" dirty="0">
                          <a:latin typeface="楷体" panose="02010609060101010101" pitchFamily="49" charset="-122"/>
                          <a:ea typeface="楷体" panose="02010609060101010101" pitchFamily="49" charset="-122"/>
                        </a:rPr>
                        <a:t>室外</a:t>
                      </a:r>
                    </a:p>
                  </a:txBody>
                  <a:tcPr>
                    <a:solidFill>
                      <a:schemeClr val="bg1"/>
                    </a:solidFill>
                  </a:tcPr>
                </a:tc>
                <a:tc>
                  <a:txBody>
                    <a:bodyPr/>
                    <a:lstStyle/>
                    <a:p>
                      <a:pPr algn="ctr"/>
                      <a:r>
                        <a:rPr lang="zh-CN" altLang="en-US" sz="1800" b="0" dirty="0">
                          <a:latin typeface="楷体" panose="02010609060101010101" pitchFamily="49" charset="-122"/>
                          <a:ea typeface="楷体" panose="02010609060101010101" pitchFamily="49" charset="-122"/>
                        </a:rPr>
                        <a:t>分辨率低，衡量极端泛化能力</a:t>
                      </a:r>
                    </a:p>
                  </a:txBody>
                  <a:tcPr>
                    <a:solidFill>
                      <a:schemeClr val="bg1"/>
                    </a:solidFill>
                  </a:tcPr>
                </a:tc>
                <a:extLst>
                  <a:ext uri="{0D108BD9-81ED-4DB2-BD59-A6C34878D82A}">
                    <a16:rowId xmlns:a16="http://schemas.microsoft.com/office/drawing/2014/main" val="4019956504"/>
                  </a:ext>
                </a:extLst>
              </a:tr>
              <a:tr h="492055">
                <a:tc>
                  <a:txBody>
                    <a:bodyPr/>
                    <a:lstStyle/>
                    <a:p>
                      <a:pPr algn="ctr"/>
                      <a:r>
                        <a:rPr lang="en-US" altLang="zh-CN" sz="1800" b="0" dirty="0">
                          <a:latin typeface="Times New Roman" panose="02020603050405020304" pitchFamily="18" charset="0"/>
                          <a:ea typeface="楷体" panose="02010609060101010101" pitchFamily="49" charset="-122"/>
                          <a:cs typeface="Times New Roman" panose="02020603050405020304" pitchFamily="18" charset="0"/>
                        </a:rPr>
                        <a:t>Diode</a:t>
                      </a:r>
                      <a:endParaRPr lang="zh-CN" altLang="en-US" sz="1800" b="0" dirty="0">
                        <a:latin typeface="Times New Roman" panose="02020603050405020304" pitchFamily="18" charset="0"/>
                        <a:ea typeface="楷体" panose="02010609060101010101" pitchFamily="49" charset="-122"/>
                        <a:cs typeface="Times New Roman" panose="02020603050405020304" pitchFamily="18" charset="0"/>
                      </a:endParaRPr>
                    </a:p>
                  </a:txBody>
                  <a:tcPr>
                    <a:solidFill>
                      <a:schemeClr val="bg1"/>
                    </a:solidFill>
                  </a:tcPr>
                </a:tc>
                <a:tc>
                  <a:txBody>
                    <a:bodyPr/>
                    <a:lstStyle/>
                    <a:p>
                      <a:pPr algn="ctr"/>
                      <a:r>
                        <a:rPr lang="zh-CN" altLang="en-US" sz="1800" b="0" dirty="0">
                          <a:latin typeface="楷体" panose="02010609060101010101" pitchFamily="49" charset="-122"/>
                          <a:ea typeface="楷体" panose="02010609060101010101" pitchFamily="49" charset="-122"/>
                        </a:rPr>
                        <a:t>室内</a:t>
                      </a:r>
                      <a:r>
                        <a:rPr lang="en-US" altLang="zh-CN" sz="1800" b="0" dirty="0">
                          <a:latin typeface="楷体" panose="02010609060101010101" pitchFamily="49" charset="-122"/>
                          <a:ea typeface="楷体" panose="02010609060101010101" pitchFamily="49" charset="-122"/>
                        </a:rPr>
                        <a:t>/</a:t>
                      </a:r>
                      <a:r>
                        <a:rPr lang="zh-CN" altLang="en-US" sz="1800" b="0" dirty="0">
                          <a:latin typeface="楷体" panose="02010609060101010101" pitchFamily="49" charset="-122"/>
                          <a:ea typeface="楷体" panose="02010609060101010101" pitchFamily="49" charset="-122"/>
                        </a:rPr>
                        <a:t>室外</a:t>
                      </a:r>
                    </a:p>
                  </a:txBody>
                  <a:tcPr>
                    <a:solidFill>
                      <a:schemeClr val="bg1"/>
                    </a:solidFill>
                  </a:tcPr>
                </a:tc>
                <a:tc>
                  <a:txBody>
                    <a:bodyPr/>
                    <a:lstStyle/>
                    <a:p>
                      <a:pPr algn="ctr"/>
                      <a:r>
                        <a:rPr lang="zh-CN" altLang="en-US" sz="1800" b="0" dirty="0">
                          <a:latin typeface="楷体" panose="02010609060101010101" pitchFamily="49" charset="-122"/>
                          <a:ea typeface="楷体" panose="02010609060101010101" pitchFamily="49" charset="-122"/>
                        </a:rPr>
                        <a:t>综合性能都较强的数据集</a:t>
                      </a:r>
                    </a:p>
                  </a:txBody>
                  <a:tcPr>
                    <a:solidFill>
                      <a:schemeClr val="bg1"/>
                    </a:solidFill>
                  </a:tcPr>
                </a:tc>
                <a:extLst>
                  <a:ext uri="{0D108BD9-81ED-4DB2-BD59-A6C34878D82A}">
                    <a16:rowId xmlns:a16="http://schemas.microsoft.com/office/drawing/2014/main" val="3555976481"/>
                  </a:ext>
                </a:extLst>
              </a:tr>
            </a:tbl>
          </a:graphicData>
        </a:graphic>
      </p:graphicFrame>
    </p:spTree>
    <p:extLst>
      <p:ext uri="{BB962C8B-B14F-4D97-AF65-F5344CB8AC3E}">
        <p14:creationId xmlns:p14="http://schemas.microsoft.com/office/powerpoint/2010/main" val="20225447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9095BCFB-88D2-428E-9719-D96A8DE525EC}"/>
              </a:ext>
            </a:extLst>
          </p:cNvPr>
          <p:cNvSpPr>
            <a:spLocks noGrp="1" noChangeArrowheads="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9.</a:t>
            </a:r>
            <a:r>
              <a:rPr lang="zh-CN" altLang="en-US" sz="4000" kern="1200" dirty="0">
                <a:latin typeface="黑体" panose="02010609060101010101" pitchFamily="49" charset="-122"/>
                <a:ea typeface="黑体" panose="02010609060101010101" pitchFamily="49" charset="-122"/>
                <a:cs typeface="+mn-cs"/>
              </a:rPr>
              <a:t>创新点总结</a:t>
            </a:r>
          </a:p>
        </p:txBody>
      </p:sp>
      <p:sp>
        <p:nvSpPr>
          <p:cNvPr id="25604" name="页脚占位符 3">
            <a:extLst>
              <a:ext uri="{FF2B5EF4-FFF2-40B4-BE49-F238E27FC236}">
                <a16:creationId xmlns:a16="http://schemas.microsoft.com/office/drawing/2014/main" id="{67D37D9A-DDDB-463D-BBE8-03EEB07F3D30}"/>
              </a:ext>
            </a:extLst>
          </p:cNvPr>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1200" dirty="0">
                <a:latin typeface="华文行楷" panose="02010800040101010101" pitchFamily="2" charset="-122"/>
              </a:rPr>
              <a:t>沈阳建筑大学  计算机科学与工程学院</a:t>
            </a:r>
            <a:endParaRPr lang="en-US" altLang="zh-CN" sz="1200" dirty="0">
              <a:latin typeface="华文行楷" panose="02010800040101010101" pitchFamily="2" charset="-122"/>
            </a:endParaRPr>
          </a:p>
        </p:txBody>
      </p:sp>
      <p:sp>
        <p:nvSpPr>
          <p:cNvPr id="2" name="灯片编号占位符 1">
            <a:extLst>
              <a:ext uri="{FF2B5EF4-FFF2-40B4-BE49-F238E27FC236}">
                <a16:creationId xmlns:a16="http://schemas.microsoft.com/office/drawing/2014/main" id="{7840A422-6A8B-4079-B74C-93BB7CB05969}"/>
              </a:ext>
            </a:extLst>
          </p:cNvPr>
          <p:cNvSpPr>
            <a:spLocks noGrp="1"/>
          </p:cNvSpPr>
          <p:nvPr>
            <p:ph type="sldNum" sz="quarter" idx="11"/>
          </p:nvPr>
        </p:nvSpPr>
        <p:spPr>
          <a:xfrm>
            <a:off x="13447" y="6381328"/>
            <a:ext cx="537938" cy="483117"/>
          </a:xfrm>
        </p:spPr>
        <p:txBody>
          <a:bodyPr/>
          <a:lstStyle/>
          <a:p>
            <a:pPr algn="ctr">
              <a:defRPr/>
            </a:pPr>
            <a:fld id="{EE1B529C-1E6E-4F5D-9841-856A1415EE4D}" type="slidenum">
              <a:rPr lang="en-US" altLang="zh-CN" sz="2400" smtClean="0"/>
              <a:pPr algn="ctr">
                <a:defRPr/>
              </a:pPr>
              <a:t>17</a:t>
            </a:fld>
            <a:endParaRPr lang="en-US" altLang="zh-CN" sz="2400" dirty="0"/>
          </a:p>
        </p:txBody>
      </p:sp>
      <p:cxnSp>
        <p:nvCxnSpPr>
          <p:cNvPr id="8" name="直接连接符 7">
            <a:extLst>
              <a:ext uri="{FF2B5EF4-FFF2-40B4-BE49-F238E27FC236}">
                <a16:creationId xmlns:a16="http://schemas.microsoft.com/office/drawing/2014/main" id="{51B81DCB-8FBA-2EA9-206F-1B0ACB41BB94}"/>
              </a:ext>
            </a:extLst>
          </p:cNvPr>
          <p:cNvCxnSpPr/>
          <p:nvPr/>
        </p:nvCxnSpPr>
        <p:spPr>
          <a:xfrm>
            <a:off x="526472" y="1535596"/>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A872C7E-5629-E886-3B5F-FA52BEC59C86}"/>
              </a:ext>
            </a:extLst>
          </p:cNvPr>
          <p:cNvSpPr txBox="1"/>
          <p:nvPr/>
        </p:nvSpPr>
        <p:spPr>
          <a:xfrm>
            <a:off x="52714" y="4416036"/>
            <a:ext cx="6800754" cy="923330"/>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我们提出了一种全新的</a:t>
            </a:r>
            <a:r>
              <a:rPr lang="en-US" altLang="zh-CN" dirty="0">
                <a:latin typeface="Times New Roman" panose="02020603050405020304" pitchFamily="18" charset="0"/>
                <a:ea typeface="楷体" panose="02010609060101010101" pitchFamily="49" charset="-122"/>
              </a:rPr>
              <a:t>CIDE</a:t>
            </a:r>
            <a:r>
              <a:rPr lang="zh-CN" altLang="en-US" dirty="0">
                <a:latin typeface="Times New Roman" panose="02020603050405020304" pitchFamily="18" charset="0"/>
                <a:ea typeface="楷体" panose="02010609060101010101" pitchFamily="49" charset="-122"/>
              </a:rPr>
              <a:t>模块，它能够对图像的高低频特征进行保留，在频域内，通过自定义的调制解调器对高频特征进行处理，使得最终能够保留图像的边缘细节</a:t>
            </a:r>
            <a:endParaRPr lang="en-US" altLang="zh-CN" dirty="0">
              <a:latin typeface="Times New Roman" panose="02020603050405020304" pitchFamily="18" charset="0"/>
              <a:ea typeface="楷体" panose="02010609060101010101" pitchFamily="49" charset="-122"/>
            </a:endParaRPr>
          </a:p>
        </p:txBody>
      </p:sp>
      <p:sp>
        <p:nvSpPr>
          <p:cNvPr id="10" name="文本框 9">
            <a:extLst>
              <a:ext uri="{FF2B5EF4-FFF2-40B4-BE49-F238E27FC236}">
                <a16:creationId xmlns:a16="http://schemas.microsoft.com/office/drawing/2014/main" id="{3CC7B4E7-4455-F271-C926-7586E365A758}"/>
              </a:ext>
            </a:extLst>
          </p:cNvPr>
          <p:cNvSpPr txBox="1"/>
          <p:nvPr/>
        </p:nvSpPr>
        <p:spPr>
          <a:xfrm>
            <a:off x="1" y="2853205"/>
            <a:ext cx="7148972" cy="923330"/>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为了解决由于单步推理带来的边缘模糊现象，我们计划使用不同的图像预处理方法，来提供给</a:t>
            </a:r>
            <a:r>
              <a:rPr lang="en-US" altLang="zh-CN" dirty="0">
                <a:latin typeface="Times New Roman" panose="02020603050405020304" pitchFamily="18" charset="0"/>
                <a:ea typeface="楷体" panose="02010609060101010101" pitchFamily="49" charset="-122"/>
              </a:rPr>
              <a:t>U-Net</a:t>
            </a:r>
            <a:r>
              <a:rPr lang="zh-CN" altLang="en-US" dirty="0">
                <a:latin typeface="Times New Roman" panose="02020603050405020304" pitchFamily="18" charset="0"/>
                <a:ea typeface="楷体" panose="02010609060101010101" pitchFamily="49" charset="-122"/>
              </a:rPr>
              <a:t>更多的语义信息，使得</a:t>
            </a:r>
            <a:r>
              <a:rPr lang="en-US" altLang="zh-CN" dirty="0">
                <a:latin typeface="Times New Roman" panose="02020603050405020304" pitchFamily="18" charset="0"/>
                <a:ea typeface="楷体" panose="02010609060101010101" pitchFamily="49" charset="-122"/>
              </a:rPr>
              <a:t>U-Net</a:t>
            </a:r>
            <a:r>
              <a:rPr lang="zh-CN" altLang="en-US" dirty="0">
                <a:latin typeface="Times New Roman" panose="02020603050405020304" pitchFamily="18" charset="0"/>
                <a:ea typeface="楷体" panose="02010609060101010101" pitchFamily="49" charset="-122"/>
              </a:rPr>
              <a:t>能够从中学习到更多的从图像生成深度图的推理知识</a:t>
            </a:r>
            <a:r>
              <a:rPr lang="en-US" altLang="zh-CN" dirty="0">
                <a:latin typeface="Times New Roman" panose="02020603050405020304" pitchFamily="18" charset="0"/>
                <a:ea typeface="楷体" panose="02010609060101010101" pitchFamily="49" charset="-122"/>
              </a:rPr>
              <a:t>. </a:t>
            </a:r>
          </a:p>
        </p:txBody>
      </p:sp>
      <p:sp>
        <p:nvSpPr>
          <p:cNvPr id="11" name="文本框 10">
            <a:extLst>
              <a:ext uri="{FF2B5EF4-FFF2-40B4-BE49-F238E27FC236}">
                <a16:creationId xmlns:a16="http://schemas.microsoft.com/office/drawing/2014/main" id="{14E01E97-E05F-02C4-A88C-E963B80163FC}"/>
              </a:ext>
            </a:extLst>
          </p:cNvPr>
          <p:cNvSpPr txBox="1"/>
          <p:nvPr/>
        </p:nvSpPr>
        <p:spPr>
          <a:xfrm>
            <a:off x="0" y="2409340"/>
            <a:ext cx="6812630" cy="443865"/>
          </a:xfrm>
          <a:prstGeom prst="rect">
            <a:avLst/>
          </a:prstGeom>
          <a:solidFill>
            <a:schemeClr val="accent2">
              <a:lumMod val="50000"/>
            </a:schemeClr>
          </a:solidFill>
        </p:spPr>
        <p:txBody>
          <a:bodyPr wrap="square" rtlCol="0">
            <a:noAutofit/>
          </a:bodyPr>
          <a:lstStyle/>
          <a:p>
            <a:r>
              <a:rPr lang="zh-CN" altLang="en-US" sz="2400" b="1" dirty="0">
                <a:solidFill>
                  <a:schemeClr val="bg1"/>
                </a:solidFill>
                <a:latin typeface="楷体" panose="02010609060101010101" pitchFamily="49" charset="-122"/>
                <a:ea typeface="楷体" panose="02010609060101010101" pitchFamily="49" charset="-122"/>
              </a:rPr>
              <a:t>二：基于语义先验图导向的深度估计</a:t>
            </a:r>
          </a:p>
          <a:p>
            <a:endParaRPr lang="zh-CN" altLang="en-US" sz="2400" b="1" dirty="0">
              <a:solidFill>
                <a:schemeClr val="bg1"/>
              </a:solidFill>
              <a:latin typeface="楷体" panose="02010609060101010101" pitchFamily="49" charset="-122"/>
              <a:ea typeface="楷体" panose="02010609060101010101" pitchFamily="49" charset="-122"/>
            </a:endParaRPr>
          </a:p>
        </p:txBody>
      </p:sp>
      <p:sp>
        <p:nvSpPr>
          <p:cNvPr id="12" name="文本框 11">
            <a:extLst>
              <a:ext uri="{FF2B5EF4-FFF2-40B4-BE49-F238E27FC236}">
                <a16:creationId xmlns:a16="http://schemas.microsoft.com/office/drawing/2014/main" id="{198BE065-A0ED-A7AD-CE8A-363AB352124B}"/>
              </a:ext>
            </a:extLst>
          </p:cNvPr>
          <p:cNvSpPr txBox="1"/>
          <p:nvPr/>
        </p:nvSpPr>
        <p:spPr>
          <a:xfrm>
            <a:off x="0" y="3998721"/>
            <a:ext cx="6812630" cy="443865"/>
          </a:xfrm>
          <a:prstGeom prst="rect">
            <a:avLst/>
          </a:prstGeom>
          <a:solidFill>
            <a:schemeClr val="accent2">
              <a:lumMod val="50000"/>
            </a:schemeClr>
          </a:solidFill>
        </p:spPr>
        <p:txBody>
          <a:bodyPr wrap="square" rtlCol="0">
            <a:noAutofit/>
          </a:bodyPr>
          <a:lstStyle/>
          <a:p>
            <a:r>
              <a:rPr lang="zh-CN" altLang="en-US" sz="2400" b="1" dirty="0">
                <a:solidFill>
                  <a:schemeClr val="bg1"/>
                </a:solidFill>
                <a:latin typeface="楷体" panose="02010609060101010101" pitchFamily="49" charset="-122"/>
                <a:ea typeface="楷体" panose="02010609060101010101" pitchFamily="49" charset="-122"/>
              </a:rPr>
              <a:t>三：基于目标边缘增强的深度估计</a:t>
            </a:r>
          </a:p>
          <a:p>
            <a:endParaRPr lang="zh-CN" altLang="en-US" sz="2400" b="1" dirty="0">
              <a:solidFill>
                <a:schemeClr val="bg1"/>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4806C2D1-5561-8CA1-C25E-1AB016E610F2}"/>
              </a:ext>
            </a:extLst>
          </p:cNvPr>
          <p:cNvSpPr txBox="1"/>
          <p:nvPr/>
        </p:nvSpPr>
        <p:spPr>
          <a:xfrm>
            <a:off x="1" y="1630579"/>
            <a:ext cx="7148972" cy="646331"/>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扩散模型多步推理导致推理时间过长，我们将其改为单步推理，推理速度提升了</a:t>
            </a:r>
            <a:r>
              <a:rPr lang="en-US" altLang="zh-CN" dirty="0">
                <a:latin typeface="Times New Roman" panose="02020603050405020304" pitchFamily="18" charset="0"/>
                <a:ea typeface="楷体" panose="02010609060101010101" pitchFamily="49" charset="-122"/>
              </a:rPr>
              <a:t>200</a:t>
            </a:r>
            <a:r>
              <a:rPr lang="zh-CN" altLang="en-US" dirty="0">
                <a:latin typeface="Times New Roman" panose="02020603050405020304" pitchFamily="18" charset="0"/>
                <a:ea typeface="楷体" panose="02010609060101010101" pitchFamily="49" charset="-122"/>
              </a:rPr>
              <a:t>倍，使其更具有应用价值</a:t>
            </a:r>
            <a:r>
              <a:rPr lang="en-US" altLang="zh-CN" dirty="0">
                <a:latin typeface="Times New Roman" panose="02020603050405020304" pitchFamily="18" charset="0"/>
                <a:ea typeface="楷体" panose="02010609060101010101" pitchFamily="49" charset="-122"/>
              </a:rPr>
              <a:t>.</a:t>
            </a:r>
          </a:p>
        </p:txBody>
      </p:sp>
      <p:sp>
        <p:nvSpPr>
          <p:cNvPr id="4" name="文本框 3">
            <a:extLst>
              <a:ext uri="{FF2B5EF4-FFF2-40B4-BE49-F238E27FC236}">
                <a16:creationId xmlns:a16="http://schemas.microsoft.com/office/drawing/2014/main" id="{26B5E27E-55E5-9962-EA83-6A8031792FBE}"/>
              </a:ext>
            </a:extLst>
          </p:cNvPr>
          <p:cNvSpPr txBox="1"/>
          <p:nvPr/>
        </p:nvSpPr>
        <p:spPr>
          <a:xfrm>
            <a:off x="0" y="1120881"/>
            <a:ext cx="6812630" cy="443865"/>
          </a:xfrm>
          <a:prstGeom prst="rect">
            <a:avLst/>
          </a:prstGeom>
          <a:solidFill>
            <a:schemeClr val="accent2">
              <a:lumMod val="50000"/>
            </a:schemeClr>
          </a:solidFill>
        </p:spPr>
        <p:txBody>
          <a:bodyPr wrap="square" rtlCol="0">
            <a:noAutofit/>
          </a:bodyPr>
          <a:lstStyle/>
          <a:p>
            <a:r>
              <a:rPr lang="zh-CN" altLang="en-US" sz="2400" b="1" dirty="0">
                <a:solidFill>
                  <a:schemeClr val="bg1"/>
                </a:solidFill>
                <a:latin typeface="楷体" panose="02010609060101010101" pitchFamily="49" charset="-122"/>
                <a:ea typeface="楷体" panose="02010609060101010101" pitchFamily="49" charset="-122"/>
              </a:rPr>
              <a:t>一：改进推理时间</a:t>
            </a:r>
          </a:p>
        </p:txBody>
      </p:sp>
      <p:grpSp>
        <p:nvGrpSpPr>
          <p:cNvPr id="7" name="组合 6">
            <a:extLst>
              <a:ext uri="{FF2B5EF4-FFF2-40B4-BE49-F238E27FC236}">
                <a16:creationId xmlns:a16="http://schemas.microsoft.com/office/drawing/2014/main" id="{8DDC196B-2E3C-DD9F-7016-7E18FFBC2EED}"/>
              </a:ext>
            </a:extLst>
          </p:cNvPr>
          <p:cNvGrpSpPr/>
          <p:nvPr/>
        </p:nvGrpSpPr>
        <p:grpSpPr>
          <a:xfrm>
            <a:off x="7283034" y="3789272"/>
            <a:ext cx="4839090" cy="2044429"/>
            <a:chOff x="6086832" y="3945879"/>
            <a:chExt cx="5193744" cy="2160240"/>
          </a:xfrm>
        </p:grpSpPr>
        <p:sp>
          <p:nvSpPr>
            <p:cNvPr id="23" name="矩形: 圆角 22">
              <a:extLst>
                <a:ext uri="{FF2B5EF4-FFF2-40B4-BE49-F238E27FC236}">
                  <a16:creationId xmlns:a16="http://schemas.microsoft.com/office/drawing/2014/main" id="{9EE3F080-1910-AF3C-A966-28170DA62BD3}"/>
                </a:ext>
              </a:extLst>
            </p:cNvPr>
            <p:cNvSpPr/>
            <p:nvPr/>
          </p:nvSpPr>
          <p:spPr bwMode="auto">
            <a:xfrm>
              <a:off x="6086832" y="3945879"/>
              <a:ext cx="5193744" cy="2160240"/>
            </a:xfrm>
            <a:prstGeom prst="roundRect">
              <a:avLst>
                <a:gd name="adj" fmla="val 3300"/>
              </a:avLst>
            </a:prstGeom>
            <a:solidFill>
              <a:srgbClr val="FFFAF1"/>
            </a:solidFill>
            <a:ln w="28575" cap="flat" cmpd="sng" algn="ctr">
              <a:solidFill>
                <a:schemeClr val="accent5">
                  <a:lumMod val="1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cxnSp>
          <p:nvCxnSpPr>
            <p:cNvPr id="24" name="直接箭头连接符 23">
              <a:extLst>
                <a:ext uri="{FF2B5EF4-FFF2-40B4-BE49-F238E27FC236}">
                  <a16:creationId xmlns:a16="http://schemas.microsoft.com/office/drawing/2014/main" id="{D258FEF8-67E5-7B30-B5A2-499760A13220}"/>
                </a:ext>
              </a:extLst>
            </p:cNvPr>
            <p:cNvCxnSpPr>
              <a:cxnSpLocks/>
            </p:cNvCxnSpPr>
            <p:nvPr/>
          </p:nvCxnSpPr>
          <p:spPr bwMode="auto">
            <a:xfrm>
              <a:off x="8400256" y="5295435"/>
              <a:ext cx="216659"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5" name="直接箭头连接符 24">
              <a:extLst>
                <a:ext uri="{FF2B5EF4-FFF2-40B4-BE49-F238E27FC236}">
                  <a16:creationId xmlns:a16="http://schemas.microsoft.com/office/drawing/2014/main" id="{636D607F-334A-7C10-733B-D6EC50391F8C}"/>
                </a:ext>
              </a:extLst>
            </p:cNvPr>
            <p:cNvCxnSpPr>
              <a:cxnSpLocks/>
            </p:cNvCxnSpPr>
            <p:nvPr/>
          </p:nvCxnSpPr>
          <p:spPr bwMode="auto">
            <a:xfrm>
              <a:off x="7985095" y="5297886"/>
              <a:ext cx="186561"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6" name="矩形: 圆角 25">
              <a:extLst>
                <a:ext uri="{FF2B5EF4-FFF2-40B4-BE49-F238E27FC236}">
                  <a16:creationId xmlns:a16="http://schemas.microsoft.com/office/drawing/2014/main" id="{9B3170BD-621E-B4D5-A61D-E9F538A78151}"/>
                </a:ext>
              </a:extLst>
            </p:cNvPr>
            <p:cNvSpPr/>
            <p:nvPr/>
          </p:nvSpPr>
          <p:spPr bwMode="auto">
            <a:xfrm>
              <a:off x="8171656" y="4901075"/>
              <a:ext cx="273991" cy="854562"/>
            </a:xfrm>
            <a:prstGeom prst="roundRect">
              <a:avLst/>
            </a:prstGeom>
            <a:solidFill>
              <a:srgbClr val="FFE6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sp>
          <p:nvSpPr>
            <p:cNvPr id="27" name="矩形: 圆角 26">
              <a:extLst>
                <a:ext uri="{FF2B5EF4-FFF2-40B4-BE49-F238E27FC236}">
                  <a16:creationId xmlns:a16="http://schemas.microsoft.com/office/drawing/2014/main" id="{CB9B715D-FC95-3FD9-4407-DB70CED5E483}"/>
                </a:ext>
              </a:extLst>
            </p:cNvPr>
            <p:cNvSpPr/>
            <p:nvPr/>
          </p:nvSpPr>
          <p:spPr bwMode="auto">
            <a:xfrm>
              <a:off x="8562888" y="4221090"/>
              <a:ext cx="273995" cy="576062"/>
            </a:xfrm>
            <a:prstGeom prst="round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tx1"/>
                </a:solidFill>
                <a:effectLst/>
                <a:latin typeface="Arial" charset="0"/>
              </a:endParaRPr>
            </a:p>
          </p:txBody>
        </p:sp>
        <p:pic>
          <p:nvPicPr>
            <p:cNvPr id="28" name="图片 27">
              <a:extLst>
                <a:ext uri="{FF2B5EF4-FFF2-40B4-BE49-F238E27FC236}">
                  <a16:creationId xmlns:a16="http://schemas.microsoft.com/office/drawing/2014/main" id="{1BB390B0-EE77-FD96-AE35-D387351F7F18}"/>
                </a:ext>
              </a:extLst>
            </p:cNvPr>
            <p:cNvPicPr>
              <a:picLocks noChangeAspect="1"/>
            </p:cNvPicPr>
            <p:nvPr/>
          </p:nvPicPr>
          <p:blipFill>
            <a:blip r:embed="rId3"/>
            <a:stretch>
              <a:fillRect/>
            </a:stretch>
          </p:blipFill>
          <p:spPr>
            <a:xfrm>
              <a:off x="6307456" y="4962089"/>
              <a:ext cx="671374" cy="671374"/>
            </a:xfrm>
            <a:prstGeom prst="rect">
              <a:avLst/>
            </a:prstGeom>
          </p:spPr>
        </p:pic>
        <p:pic>
          <p:nvPicPr>
            <p:cNvPr id="29" name="图片 28">
              <a:extLst>
                <a:ext uri="{FF2B5EF4-FFF2-40B4-BE49-F238E27FC236}">
                  <a16:creationId xmlns:a16="http://schemas.microsoft.com/office/drawing/2014/main" id="{0C68CA28-0C98-8E4B-A2A5-C98794A5A63D}"/>
                </a:ext>
              </a:extLst>
            </p:cNvPr>
            <p:cNvPicPr>
              <a:picLocks noChangeAspect="1"/>
            </p:cNvPicPr>
            <p:nvPr/>
          </p:nvPicPr>
          <p:blipFill>
            <a:blip r:embed="rId4"/>
            <a:stretch>
              <a:fillRect/>
            </a:stretch>
          </p:blipFill>
          <p:spPr>
            <a:xfrm>
              <a:off x="6310572" y="4176837"/>
              <a:ext cx="668258" cy="671374"/>
            </a:xfrm>
            <a:prstGeom prst="rect">
              <a:avLst/>
            </a:prstGeom>
          </p:spPr>
        </p:pic>
        <p:cxnSp>
          <p:nvCxnSpPr>
            <p:cNvPr id="30" name="直接连接符 29">
              <a:extLst>
                <a:ext uri="{FF2B5EF4-FFF2-40B4-BE49-F238E27FC236}">
                  <a16:creationId xmlns:a16="http://schemas.microsoft.com/office/drawing/2014/main" id="{8835FF15-39AE-5A55-86F2-BABC29EC6FB1}"/>
                </a:ext>
              </a:extLst>
            </p:cNvPr>
            <p:cNvCxnSpPr>
              <a:cxnSpLocks/>
              <a:stCxn id="29" idx="3"/>
            </p:cNvCxnSpPr>
            <p:nvPr/>
          </p:nvCxnSpPr>
          <p:spPr bwMode="auto">
            <a:xfrm>
              <a:off x="6978830" y="4512524"/>
              <a:ext cx="206657"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9B2890EF-45E2-074F-8CBC-960939A64F85}"/>
                </a:ext>
              </a:extLst>
            </p:cNvPr>
            <p:cNvCxnSpPr>
              <a:cxnSpLocks/>
              <a:stCxn id="28" idx="3"/>
            </p:cNvCxnSpPr>
            <p:nvPr/>
          </p:nvCxnSpPr>
          <p:spPr bwMode="auto">
            <a:xfrm>
              <a:off x="6978830" y="5297776"/>
              <a:ext cx="206657"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600" name="直接连接符 25599">
              <a:extLst>
                <a:ext uri="{FF2B5EF4-FFF2-40B4-BE49-F238E27FC236}">
                  <a16:creationId xmlns:a16="http://schemas.microsoft.com/office/drawing/2014/main" id="{C5FCD251-C653-3086-39DA-19A750B29493}"/>
                </a:ext>
              </a:extLst>
            </p:cNvPr>
            <p:cNvCxnSpPr>
              <a:cxnSpLocks/>
            </p:cNvCxnSpPr>
            <p:nvPr/>
          </p:nvCxnSpPr>
          <p:spPr bwMode="auto">
            <a:xfrm>
              <a:off x="7185487" y="4512524"/>
              <a:ext cx="0" cy="78525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601" name="直接连接符 25600">
              <a:extLst>
                <a:ext uri="{FF2B5EF4-FFF2-40B4-BE49-F238E27FC236}">
                  <a16:creationId xmlns:a16="http://schemas.microsoft.com/office/drawing/2014/main" id="{3FFC453F-738C-1B8C-59D8-A24C8090473A}"/>
                </a:ext>
              </a:extLst>
            </p:cNvPr>
            <p:cNvCxnSpPr>
              <a:cxnSpLocks/>
            </p:cNvCxnSpPr>
            <p:nvPr/>
          </p:nvCxnSpPr>
          <p:spPr bwMode="auto">
            <a:xfrm>
              <a:off x="7185487" y="4905150"/>
              <a:ext cx="216024"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603" name="直接连接符 25602">
              <a:extLst>
                <a:ext uri="{FF2B5EF4-FFF2-40B4-BE49-F238E27FC236}">
                  <a16:creationId xmlns:a16="http://schemas.microsoft.com/office/drawing/2014/main" id="{9C127F4E-4D3C-831F-8F5B-E317790AFAFA}"/>
                </a:ext>
              </a:extLst>
            </p:cNvPr>
            <p:cNvCxnSpPr>
              <a:cxnSpLocks/>
            </p:cNvCxnSpPr>
            <p:nvPr/>
          </p:nvCxnSpPr>
          <p:spPr bwMode="auto">
            <a:xfrm flipV="1">
              <a:off x="7401511" y="4512524"/>
              <a:ext cx="0" cy="392626"/>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605" name="直接连接符 25604">
              <a:extLst>
                <a:ext uri="{FF2B5EF4-FFF2-40B4-BE49-F238E27FC236}">
                  <a16:creationId xmlns:a16="http://schemas.microsoft.com/office/drawing/2014/main" id="{5D63449E-6BAA-AE19-B931-2C73DCB4D777}"/>
                </a:ext>
              </a:extLst>
            </p:cNvPr>
            <p:cNvCxnSpPr>
              <a:cxnSpLocks/>
            </p:cNvCxnSpPr>
            <p:nvPr/>
          </p:nvCxnSpPr>
          <p:spPr bwMode="auto">
            <a:xfrm flipV="1">
              <a:off x="7401511" y="4905150"/>
              <a:ext cx="0" cy="392626"/>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606" name="直接箭头连接符 25605">
              <a:extLst>
                <a:ext uri="{FF2B5EF4-FFF2-40B4-BE49-F238E27FC236}">
                  <a16:creationId xmlns:a16="http://schemas.microsoft.com/office/drawing/2014/main" id="{3BA723B2-0FDB-7270-C2AF-A73CBD79A9DB}"/>
                </a:ext>
              </a:extLst>
            </p:cNvPr>
            <p:cNvCxnSpPr>
              <a:cxnSpLocks/>
            </p:cNvCxnSpPr>
            <p:nvPr/>
          </p:nvCxnSpPr>
          <p:spPr bwMode="auto">
            <a:xfrm>
              <a:off x="7401511" y="4512524"/>
              <a:ext cx="35067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5607" name="直接箭头连接符 25606">
              <a:extLst>
                <a:ext uri="{FF2B5EF4-FFF2-40B4-BE49-F238E27FC236}">
                  <a16:creationId xmlns:a16="http://schemas.microsoft.com/office/drawing/2014/main" id="{BF9A14C9-5D7F-A003-40A3-81179974E4E7}"/>
                </a:ext>
              </a:extLst>
            </p:cNvPr>
            <p:cNvCxnSpPr>
              <a:cxnSpLocks/>
            </p:cNvCxnSpPr>
            <p:nvPr/>
          </p:nvCxnSpPr>
          <p:spPr bwMode="auto">
            <a:xfrm>
              <a:off x="7401511" y="5297776"/>
              <a:ext cx="35067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5608" name="矩形: 圆角 25607">
              <a:extLst>
                <a:ext uri="{FF2B5EF4-FFF2-40B4-BE49-F238E27FC236}">
                  <a16:creationId xmlns:a16="http://schemas.microsoft.com/office/drawing/2014/main" id="{1FD40992-E8AD-37C9-428F-9BC2FC7742A4}"/>
                </a:ext>
              </a:extLst>
            </p:cNvPr>
            <p:cNvSpPr/>
            <p:nvPr/>
          </p:nvSpPr>
          <p:spPr bwMode="auto">
            <a:xfrm>
              <a:off x="7752184" y="4221090"/>
              <a:ext cx="273995" cy="576062"/>
            </a:xfrm>
            <a:prstGeom prst="round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tx1"/>
                </a:solidFill>
                <a:effectLst/>
                <a:latin typeface="Arial" charset="0"/>
              </a:endParaRPr>
            </a:p>
          </p:txBody>
        </p:sp>
        <p:cxnSp>
          <p:nvCxnSpPr>
            <p:cNvPr id="25609" name="直接箭头连接符 25608">
              <a:extLst>
                <a:ext uri="{FF2B5EF4-FFF2-40B4-BE49-F238E27FC236}">
                  <a16:creationId xmlns:a16="http://schemas.microsoft.com/office/drawing/2014/main" id="{BFBC39AD-DF28-A5A1-4F76-ED920DCBD01F}"/>
                </a:ext>
              </a:extLst>
            </p:cNvPr>
            <p:cNvCxnSpPr>
              <a:cxnSpLocks/>
            </p:cNvCxnSpPr>
            <p:nvPr/>
          </p:nvCxnSpPr>
          <p:spPr bwMode="auto">
            <a:xfrm>
              <a:off x="8026179" y="4512524"/>
              <a:ext cx="51809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5610" name="直接连接符 25609">
              <a:extLst>
                <a:ext uri="{FF2B5EF4-FFF2-40B4-BE49-F238E27FC236}">
                  <a16:creationId xmlns:a16="http://schemas.microsoft.com/office/drawing/2014/main" id="{8D1463C3-5C9B-1018-48CE-031331CE70E2}"/>
                </a:ext>
              </a:extLst>
            </p:cNvPr>
            <p:cNvCxnSpPr>
              <a:cxnSpLocks/>
            </p:cNvCxnSpPr>
            <p:nvPr/>
          </p:nvCxnSpPr>
          <p:spPr bwMode="auto">
            <a:xfrm flipV="1">
              <a:off x="8839075" y="4509121"/>
              <a:ext cx="346293" cy="474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611" name="直接箭头连接符 25610">
              <a:extLst>
                <a:ext uri="{FF2B5EF4-FFF2-40B4-BE49-F238E27FC236}">
                  <a16:creationId xmlns:a16="http://schemas.microsoft.com/office/drawing/2014/main" id="{E8083813-0E12-3FE4-94BC-DBA064D7CACC}"/>
                </a:ext>
              </a:extLst>
            </p:cNvPr>
            <p:cNvCxnSpPr>
              <a:cxnSpLocks/>
            </p:cNvCxnSpPr>
            <p:nvPr/>
          </p:nvCxnSpPr>
          <p:spPr bwMode="auto">
            <a:xfrm>
              <a:off x="9192344" y="4509121"/>
              <a:ext cx="4930" cy="245565"/>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5612" name="椭圆 25611">
              <a:extLst>
                <a:ext uri="{FF2B5EF4-FFF2-40B4-BE49-F238E27FC236}">
                  <a16:creationId xmlns:a16="http://schemas.microsoft.com/office/drawing/2014/main" id="{AE679A8B-9971-C0A9-9FDC-77561BE1524F}"/>
                </a:ext>
              </a:extLst>
            </p:cNvPr>
            <p:cNvSpPr/>
            <p:nvPr/>
          </p:nvSpPr>
          <p:spPr bwMode="auto">
            <a:xfrm>
              <a:off x="9050885" y="4754686"/>
              <a:ext cx="292778" cy="29277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5613" name="文本框 25612">
              <a:extLst>
                <a:ext uri="{FF2B5EF4-FFF2-40B4-BE49-F238E27FC236}">
                  <a16:creationId xmlns:a16="http://schemas.microsoft.com/office/drawing/2014/main" id="{296877EF-D56D-E88D-6078-90B9F24F7C02}"/>
                </a:ext>
              </a:extLst>
            </p:cNvPr>
            <p:cNvSpPr txBox="1"/>
            <p:nvPr/>
          </p:nvSpPr>
          <p:spPr>
            <a:xfrm>
              <a:off x="9039160" y="4716409"/>
              <a:ext cx="144016" cy="369332"/>
            </a:xfrm>
            <a:prstGeom prst="rect">
              <a:avLst/>
            </a:prstGeom>
            <a:noFill/>
          </p:spPr>
          <p:txBody>
            <a:bodyPr wrap="square" rtlCol="0">
              <a:spAutoFit/>
            </a:bodyPr>
            <a:lstStyle/>
            <a:p>
              <a:r>
                <a:rPr lang="en-US" altLang="zh-CN" dirty="0"/>
                <a:t>C</a:t>
              </a:r>
              <a:endParaRPr lang="zh-CN" altLang="en-US" dirty="0"/>
            </a:p>
          </p:txBody>
        </p:sp>
        <p:sp>
          <p:nvSpPr>
            <p:cNvPr id="25614" name="矩形: 圆角 25613">
              <a:extLst>
                <a:ext uri="{FF2B5EF4-FFF2-40B4-BE49-F238E27FC236}">
                  <a16:creationId xmlns:a16="http://schemas.microsoft.com/office/drawing/2014/main" id="{EDF23472-E9EF-3448-CAE3-84F95B8934DD}"/>
                </a:ext>
              </a:extLst>
            </p:cNvPr>
            <p:cNvSpPr/>
            <p:nvPr/>
          </p:nvSpPr>
          <p:spPr bwMode="auto">
            <a:xfrm>
              <a:off x="7757473" y="5044400"/>
              <a:ext cx="273991" cy="576062"/>
            </a:xfrm>
            <a:prstGeom prst="roundRect">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cxnSp>
          <p:nvCxnSpPr>
            <p:cNvPr id="25615" name="直接连接符 25614">
              <a:extLst>
                <a:ext uri="{FF2B5EF4-FFF2-40B4-BE49-F238E27FC236}">
                  <a16:creationId xmlns:a16="http://schemas.microsoft.com/office/drawing/2014/main" id="{08CDB99A-64FB-E4CC-E23C-E858E94691A6}"/>
                </a:ext>
              </a:extLst>
            </p:cNvPr>
            <p:cNvCxnSpPr>
              <a:cxnSpLocks/>
            </p:cNvCxnSpPr>
            <p:nvPr/>
          </p:nvCxnSpPr>
          <p:spPr bwMode="auto">
            <a:xfrm flipV="1">
              <a:off x="8839075" y="5309998"/>
              <a:ext cx="346293" cy="474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5616" name="矩形: 圆角 25615">
              <a:extLst>
                <a:ext uri="{FF2B5EF4-FFF2-40B4-BE49-F238E27FC236}">
                  <a16:creationId xmlns:a16="http://schemas.microsoft.com/office/drawing/2014/main" id="{C444C0CE-2495-32B1-CDA7-7C60103D33ED}"/>
                </a:ext>
              </a:extLst>
            </p:cNvPr>
            <p:cNvSpPr/>
            <p:nvPr/>
          </p:nvSpPr>
          <p:spPr bwMode="auto">
            <a:xfrm>
              <a:off x="8616915" y="5044400"/>
              <a:ext cx="273991" cy="576062"/>
            </a:xfrm>
            <a:prstGeom prst="roundRect">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charset="0"/>
              </a:endParaRPr>
            </a:p>
          </p:txBody>
        </p:sp>
        <p:cxnSp>
          <p:nvCxnSpPr>
            <p:cNvPr id="25617" name="直接箭头连接符 25616">
              <a:extLst>
                <a:ext uri="{FF2B5EF4-FFF2-40B4-BE49-F238E27FC236}">
                  <a16:creationId xmlns:a16="http://schemas.microsoft.com/office/drawing/2014/main" id="{1CEEAA93-A096-8A20-3189-4202C3558109}"/>
                </a:ext>
              </a:extLst>
            </p:cNvPr>
            <p:cNvCxnSpPr>
              <a:cxnSpLocks/>
            </p:cNvCxnSpPr>
            <p:nvPr/>
          </p:nvCxnSpPr>
          <p:spPr bwMode="auto">
            <a:xfrm flipV="1">
              <a:off x="9192344" y="5054323"/>
              <a:ext cx="0" cy="274033"/>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5618" name="直接箭头连接符 25617">
              <a:extLst>
                <a:ext uri="{FF2B5EF4-FFF2-40B4-BE49-F238E27FC236}">
                  <a16:creationId xmlns:a16="http://schemas.microsoft.com/office/drawing/2014/main" id="{88577EB0-62D6-06A6-0ABE-BB87A14E6F2C}"/>
                </a:ext>
              </a:extLst>
            </p:cNvPr>
            <p:cNvCxnSpPr>
              <a:cxnSpLocks/>
            </p:cNvCxnSpPr>
            <p:nvPr/>
          </p:nvCxnSpPr>
          <p:spPr bwMode="auto">
            <a:xfrm>
              <a:off x="9343663" y="4894939"/>
              <a:ext cx="35067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5619" name="矩形: 圆角 25618">
              <a:extLst>
                <a:ext uri="{FF2B5EF4-FFF2-40B4-BE49-F238E27FC236}">
                  <a16:creationId xmlns:a16="http://schemas.microsoft.com/office/drawing/2014/main" id="{25484466-D82F-3B7A-1959-0971D53433FF}"/>
                </a:ext>
              </a:extLst>
            </p:cNvPr>
            <p:cNvSpPr/>
            <p:nvPr/>
          </p:nvSpPr>
          <p:spPr bwMode="auto">
            <a:xfrm>
              <a:off x="9697190" y="4606908"/>
              <a:ext cx="273995" cy="576062"/>
            </a:xfrm>
            <a:prstGeom prst="roundRect">
              <a:avLst/>
            </a:prstGeom>
            <a:solidFill>
              <a:srgbClr val="E1EFD9"/>
            </a:solidFill>
            <a:ln w="9525" cap="flat" cmpd="sng" algn="ctr">
              <a:no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tx1"/>
                </a:solidFill>
                <a:effectLst/>
                <a:latin typeface="Arial" charset="0"/>
              </a:endParaRPr>
            </a:p>
          </p:txBody>
        </p:sp>
        <p:sp>
          <p:nvSpPr>
            <p:cNvPr id="25620" name="文本框 25619">
              <a:extLst>
                <a:ext uri="{FF2B5EF4-FFF2-40B4-BE49-F238E27FC236}">
                  <a16:creationId xmlns:a16="http://schemas.microsoft.com/office/drawing/2014/main" id="{6F46A20F-F534-0653-CA22-46B352A60872}"/>
                </a:ext>
              </a:extLst>
            </p:cNvPr>
            <p:cNvSpPr txBox="1"/>
            <p:nvPr/>
          </p:nvSpPr>
          <p:spPr>
            <a:xfrm>
              <a:off x="9624709" y="4578243"/>
              <a:ext cx="432048" cy="523220"/>
            </a:xfrm>
            <a:prstGeom prst="rect">
              <a:avLst/>
            </a:prstGeom>
            <a:noFill/>
          </p:spPr>
          <p:txBody>
            <a:bodyPr vert="vert270" wrap="square" rtlCol="0">
              <a:spAutoFit/>
            </a:bodyPr>
            <a:lstStyle/>
            <a:p>
              <a:r>
                <a:rPr lang="en-US" altLang="zh-CN" sz="1400" dirty="0">
                  <a:latin typeface="Times New Roman" panose="02020603050405020304" pitchFamily="18" charset="0"/>
                  <a:cs typeface="Times New Roman" panose="02020603050405020304" pitchFamily="18" charset="0"/>
                </a:rPr>
                <a:t>Fuse</a:t>
              </a:r>
              <a:endParaRPr lang="zh-CN" altLang="en-US" sz="1400" dirty="0">
                <a:latin typeface="Times New Roman" panose="02020603050405020304" pitchFamily="18" charset="0"/>
                <a:cs typeface="Times New Roman" panose="02020603050405020304" pitchFamily="18" charset="0"/>
              </a:endParaRPr>
            </a:p>
          </p:txBody>
        </p:sp>
        <p:pic>
          <p:nvPicPr>
            <p:cNvPr id="25621" name="图片 25620">
              <a:extLst>
                <a:ext uri="{FF2B5EF4-FFF2-40B4-BE49-F238E27FC236}">
                  <a16:creationId xmlns:a16="http://schemas.microsoft.com/office/drawing/2014/main" id="{E00FC959-BE08-6E36-C40F-8C0EED6E7166}"/>
                </a:ext>
              </a:extLst>
            </p:cNvPr>
            <p:cNvPicPr>
              <a:picLocks noChangeAspect="1"/>
            </p:cNvPicPr>
            <p:nvPr/>
          </p:nvPicPr>
          <p:blipFill>
            <a:blip r:embed="rId5"/>
            <a:stretch>
              <a:fillRect/>
            </a:stretch>
          </p:blipFill>
          <p:spPr>
            <a:xfrm>
              <a:off x="10293571" y="4697263"/>
              <a:ext cx="851076" cy="357060"/>
            </a:xfrm>
            <a:prstGeom prst="rect">
              <a:avLst/>
            </a:prstGeom>
          </p:spPr>
        </p:pic>
        <p:cxnSp>
          <p:nvCxnSpPr>
            <p:cNvPr id="25622" name="直接箭头连接符 25621">
              <a:extLst>
                <a:ext uri="{FF2B5EF4-FFF2-40B4-BE49-F238E27FC236}">
                  <a16:creationId xmlns:a16="http://schemas.microsoft.com/office/drawing/2014/main" id="{20AB0E4C-8AE7-9EBF-D5E7-84AA8D9186D3}"/>
                </a:ext>
              </a:extLst>
            </p:cNvPr>
            <p:cNvCxnSpPr>
              <a:cxnSpLocks/>
            </p:cNvCxnSpPr>
            <p:nvPr/>
          </p:nvCxnSpPr>
          <p:spPr bwMode="auto">
            <a:xfrm>
              <a:off x="9971185" y="4894939"/>
              <a:ext cx="350673"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5623" name="文本框 25622">
              <a:extLst>
                <a:ext uri="{FF2B5EF4-FFF2-40B4-BE49-F238E27FC236}">
                  <a16:creationId xmlns:a16="http://schemas.microsoft.com/office/drawing/2014/main" id="{030C01DE-5D8C-0344-76E1-CB87D50C84BC}"/>
                </a:ext>
              </a:extLst>
            </p:cNvPr>
            <p:cNvSpPr txBox="1"/>
            <p:nvPr/>
          </p:nvSpPr>
          <p:spPr>
            <a:xfrm>
              <a:off x="8487172" y="4182801"/>
              <a:ext cx="430887" cy="674058"/>
            </a:xfrm>
            <a:prstGeom prst="rect">
              <a:avLst/>
            </a:prstGeom>
            <a:noFill/>
          </p:spPr>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Conv</a:t>
              </a:r>
              <a:endParaRPr lang="zh-CN" altLang="en-US" sz="1600" dirty="0">
                <a:latin typeface="Times New Roman" panose="02020603050405020304" pitchFamily="18" charset="0"/>
                <a:cs typeface="Times New Roman" panose="02020603050405020304" pitchFamily="18" charset="0"/>
              </a:endParaRPr>
            </a:p>
          </p:txBody>
        </p:sp>
        <p:sp>
          <p:nvSpPr>
            <p:cNvPr id="25624" name="文本框 25623">
              <a:extLst>
                <a:ext uri="{FF2B5EF4-FFF2-40B4-BE49-F238E27FC236}">
                  <a16:creationId xmlns:a16="http://schemas.microsoft.com/office/drawing/2014/main" id="{9C73F1DE-0BBF-A59F-B7DB-C690AAD3FA6F}"/>
                </a:ext>
              </a:extLst>
            </p:cNvPr>
            <p:cNvSpPr txBox="1"/>
            <p:nvPr/>
          </p:nvSpPr>
          <p:spPr>
            <a:xfrm>
              <a:off x="7673737" y="4182801"/>
              <a:ext cx="430887" cy="674058"/>
            </a:xfrm>
            <a:prstGeom prst="rect">
              <a:avLst/>
            </a:prstGeom>
            <a:noFill/>
          </p:spPr>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Conv</a:t>
              </a:r>
              <a:endParaRPr lang="zh-CN" altLang="en-US" sz="1600" dirty="0">
                <a:latin typeface="Times New Roman" panose="02020603050405020304" pitchFamily="18" charset="0"/>
                <a:cs typeface="Times New Roman" panose="02020603050405020304" pitchFamily="18" charset="0"/>
              </a:endParaRPr>
            </a:p>
          </p:txBody>
        </p:sp>
        <p:sp>
          <p:nvSpPr>
            <p:cNvPr id="25625" name="文本框 25624">
              <a:extLst>
                <a:ext uri="{FF2B5EF4-FFF2-40B4-BE49-F238E27FC236}">
                  <a16:creationId xmlns:a16="http://schemas.microsoft.com/office/drawing/2014/main" id="{1A824481-F1FA-64B2-C77F-31F80BC51B2D}"/>
                </a:ext>
              </a:extLst>
            </p:cNvPr>
            <p:cNvSpPr txBox="1"/>
            <p:nvPr/>
          </p:nvSpPr>
          <p:spPr>
            <a:xfrm>
              <a:off x="8092088" y="4772715"/>
              <a:ext cx="454209" cy="1123210"/>
            </a:xfrm>
            <a:prstGeom prst="rect">
              <a:avLst/>
            </a:prstGeom>
            <a:noFill/>
          </p:spPr>
          <p:txBody>
            <a:bodyPr vert="vert270" wrap="square" rtlCol="0">
              <a:spAutoFit/>
            </a:bodyPr>
            <a:lstStyle/>
            <a:p>
              <a:pPr algn="ctr"/>
              <a:r>
                <a:rPr lang="en-US" altLang="zh-CN" sz="1550" dirty="0">
                  <a:latin typeface="Times New Roman" panose="02020603050405020304" pitchFamily="18" charset="0"/>
                  <a:cs typeface="Times New Roman" panose="02020603050405020304" pitchFamily="18" charset="0"/>
                </a:rPr>
                <a:t>Modulator</a:t>
              </a:r>
              <a:endParaRPr lang="zh-CN" altLang="en-US" sz="1550" dirty="0">
                <a:latin typeface="Times New Roman" panose="02020603050405020304" pitchFamily="18" charset="0"/>
                <a:cs typeface="Times New Roman" panose="02020603050405020304" pitchFamily="18" charset="0"/>
              </a:endParaRPr>
            </a:p>
          </p:txBody>
        </p:sp>
        <p:sp>
          <p:nvSpPr>
            <p:cNvPr id="25626" name="文本框 25625">
              <a:extLst>
                <a:ext uri="{FF2B5EF4-FFF2-40B4-BE49-F238E27FC236}">
                  <a16:creationId xmlns:a16="http://schemas.microsoft.com/office/drawing/2014/main" id="{0546F36E-5949-7678-C5AE-8095C7BDB08B}"/>
                </a:ext>
              </a:extLst>
            </p:cNvPr>
            <p:cNvSpPr txBox="1"/>
            <p:nvPr/>
          </p:nvSpPr>
          <p:spPr>
            <a:xfrm>
              <a:off x="8538144" y="5001366"/>
              <a:ext cx="430887" cy="674058"/>
            </a:xfrm>
            <a:prstGeom prst="rect">
              <a:avLst/>
            </a:prstGeom>
            <a:noFill/>
          </p:spPr>
          <p:txBody>
            <a:bodyPr vert="vert270" wrap="square" rtlCol="0">
              <a:spAutoFit/>
            </a:bodyPr>
            <a:lstStyle/>
            <a:p>
              <a:pPr algn="ctr"/>
              <a:r>
                <a:rPr lang="en-US" altLang="zh-CN" sz="1600" dirty="0" err="1">
                  <a:latin typeface="Times New Roman" panose="02020603050405020304" pitchFamily="18" charset="0"/>
                  <a:cs typeface="Times New Roman" panose="02020603050405020304" pitchFamily="18" charset="0"/>
                </a:rPr>
                <a:t>iFFT</a:t>
              </a:r>
              <a:endParaRPr lang="zh-CN" altLang="en-US" sz="1600" dirty="0">
                <a:latin typeface="Times New Roman" panose="02020603050405020304" pitchFamily="18" charset="0"/>
                <a:cs typeface="Times New Roman" panose="02020603050405020304" pitchFamily="18" charset="0"/>
              </a:endParaRPr>
            </a:p>
          </p:txBody>
        </p:sp>
        <p:sp>
          <p:nvSpPr>
            <p:cNvPr id="25627" name="文本框 25626">
              <a:extLst>
                <a:ext uri="{FF2B5EF4-FFF2-40B4-BE49-F238E27FC236}">
                  <a16:creationId xmlns:a16="http://schemas.microsoft.com/office/drawing/2014/main" id="{726F010B-8693-CF78-DDD2-D4638CEB017A}"/>
                </a:ext>
              </a:extLst>
            </p:cNvPr>
            <p:cNvSpPr txBox="1"/>
            <p:nvPr/>
          </p:nvSpPr>
          <p:spPr>
            <a:xfrm>
              <a:off x="7673737" y="5001366"/>
              <a:ext cx="430887" cy="674058"/>
            </a:xfrm>
            <a:prstGeom prst="rect">
              <a:avLst/>
            </a:prstGeom>
            <a:noFill/>
          </p:spPr>
          <p:txBody>
            <a:bodyPr vert="vert270" wrap="square" rtlCol="0">
              <a:spAutoFit/>
            </a:bodyPr>
            <a:lstStyle/>
            <a:p>
              <a:pPr algn="ctr"/>
              <a:r>
                <a:rPr lang="en-US" altLang="zh-CN" sz="1600" dirty="0">
                  <a:latin typeface="Times New Roman" panose="02020603050405020304" pitchFamily="18" charset="0"/>
                  <a:cs typeface="Times New Roman" panose="02020603050405020304" pitchFamily="18" charset="0"/>
                </a:rPr>
                <a:t>FFT</a:t>
              </a:r>
              <a:endParaRPr lang="zh-CN" altLang="en-US" sz="1600" dirty="0">
                <a:latin typeface="Times New Roman" panose="02020603050405020304" pitchFamily="18" charset="0"/>
                <a:cs typeface="Times New Roman" panose="02020603050405020304" pitchFamily="18" charset="0"/>
              </a:endParaRPr>
            </a:p>
          </p:txBody>
        </p:sp>
      </p:grpSp>
      <p:pic>
        <p:nvPicPr>
          <p:cNvPr id="14" name="图片 13">
            <a:extLst>
              <a:ext uri="{FF2B5EF4-FFF2-40B4-BE49-F238E27FC236}">
                <a16:creationId xmlns:a16="http://schemas.microsoft.com/office/drawing/2014/main" id="{EDBBF1A9-AF53-580C-59D9-EE19A28E6D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0098" y="1143492"/>
            <a:ext cx="5245175" cy="21090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3">
            <a:extLst>
              <a:ext uri="{FF2B5EF4-FFF2-40B4-BE49-F238E27FC236}">
                <a16:creationId xmlns:a16="http://schemas.microsoft.com/office/drawing/2014/main" id="{3D753BBB-70E1-4A04-A6A1-914FC6CAE0B3}"/>
              </a:ext>
            </a:extLst>
          </p:cNvPr>
          <p:cNvSpPr>
            <a:spLocks noGrp="1" noChangeArrowheads="1"/>
          </p:cNvSpPr>
          <p:nvPr>
            <p:ph type="title"/>
          </p:nvPr>
        </p:nvSpPr>
        <p:spPr>
          <a:xfrm>
            <a:off x="2171700" y="1193800"/>
            <a:ext cx="7886700" cy="246063"/>
          </a:xfrm>
        </p:spPr>
        <p:txBody>
          <a:bodyPr/>
          <a:lstStyle/>
          <a:p>
            <a:pPr eaLnBrk="1" hangingPunct="1"/>
            <a:r>
              <a:rPr lang="zh-CN" altLang="en-US">
                <a:latin typeface="华文楷体" panose="02010600040101010101" pitchFamily="2" charset="-122"/>
                <a:ea typeface="华文楷体" panose="02010600040101010101" pitchFamily="2" charset="-122"/>
              </a:rPr>
              <a:t>进度安排</a:t>
            </a:r>
          </a:p>
        </p:txBody>
      </p:sp>
      <p:sp>
        <p:nvSpPr>
          <p:cNvPr id="35" name="标题 1">
            <a:extLst>
              <a:ext uri="{FF2B5EF4-FFF2-40B4-BE49-F238E27FC236}">
                <a16:creationId xmlns:a16="http://schemas.microsoft.com/office/drawing/2014/main" id="{4D54E360-F254-4795-9EDE-A86D27104532}"/>
              </a:ext>
            </a:extLst>
          </p:cNvPr>
          <p:cNvSpPr txBox="1">
            <a:spLocks/>
          </p:cNvSpPr>
          <p:nvPr/>
        </p:nvSpPr>
        <p:spPr bwMode="white">
          <a:xfrm>
            <a:off x="2398713" y="466725"/>
            <a:ext cx="7391400" cy="488950"/>
          </a:xfrm>
          <a:prstGeom prst="rect">
            <a:avLst/>
          </a:prstGeom>
          <a:noFill/>
          <a:ln>
            <a:noFill/>
          </a:ln>
          <a:effectLst/>
        </p:spPr>
        <p:txBody>
          <a:bodyPr anchor="ctr"/>
          <a:lst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a:lstStyle>
          <a:p>
            <a:pPr algn="ctr">
              <a:defRPr/>
            </a:pPr>
            <a:r>
              <a:rPr lang="en-US" altLang="zh-CN" sz="4000" dirty="0">
                <a:latin typeface="黑体" panose="02010609060101010101" pitchFamily="49" charset="-122"/>
                <a:ea typeface="黑体" panose="02010609060101010101" pitchFamily="49" charset="-122"/>
                <a:cs typeface="+mn-cs"/>
              </a:rPr>
              <a:t>10.</a:t>
            </a:r>
            <a:r>
              <a:rPr lang="zh-CN" altLang="en-US" sz="4000" dirty="0">
                <a:latin typeface="黑体" panose="02010609060101010101" pitchFamily="49" charset="-122"/>
                <a:ea typeface="黑体" panose="02010609060101010101" pitchFamily="49" charset="-122"/>
                <a:cs typeface="+mn-cs"/>
              </a:rPr>
              <a:t>论文工作安排</a:t>
            </a:r>
          </a:p>
        </p:txBody>
      </p:sp>
      <p:sp>
        <p:nvSpPr>
          <p:cNvPr id="4" name="页脚占位符 3">
            <a:extLst>
              <a:ext uri="{FF2B5EF4-FFF2-40B4-BE49-F238E27FC236}">
                <a16:creationId xmlns:a16="http://schemas.microsoft.com/office/drawing/2014/main" id="{1AE4EC8A-8142-4CEC-82EE-DFFB4911B09B}"/>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565C99F9-7920-41B1-B2B6-25CDAB4CF10A}"/>
              </a:ext>
            </a:extLst>
          </p:cNvPr>
          <p:cNvSpPr>
            <a:spLocks noGrp="1"/>
          </p:cNvSpPr>
          <p:nvPr>
            <p:ph type="sldNum" sz="quarter" idx="11"/>
          </p:nvPr>
        </p:nvSpPr>
        <p:spPr>
          <a:xfrm>
            <a:off x="20308" y="6378762"/>
            <a:ext cx="559247" cy="453165"/>
          </a:xfrm>
        </p:spPr>
        <p:txBody>
          <a:bodyPr/>
          <a:lstStyle/>
          <a:p>
            <a:pPr algn="ctr">
              <a:defRPr/>
            </a:pPr>
            <a:fld id="{55328A6D-1362-4F89-B992-061FA576E1A0}" type="slidenum">
              <a:rPr lang="en-US" altLang="zh-CN" sz="2400" smtClean="0"/>
              <a:pPr algn="ctr">
                <a:defRPr/>
              </a:pPr>
              <a:t>18</a:t>
            </a:fld>
            <a:endParaRPr lang="en-US" altLang="zh-CN" sz="2400" dirty="0"/>
          </a:p>
        </p:txBody>
      </p:sp>
      <p:sp>
        <p:nvSpPr>
          <p:cNvPr id="6" name="文本框 5">
            <a:extLst>
              <a:ext uri="{FF2B5EF4-FFF2-40B4-BE49-F238E27FC236}">
                <a16:creationId xmlns:a16="http://schemas.microsoft.com/office/drawing/2014/main" id="{276FF4BA-8E80-6ADF-A4BE-31C5CE57B045}"/>
              </a:ext>
            </a:extLst>
          </p:cNvPr>
          <p:cNvSpPr txBox="1"/>
          <p:nvPr/>
        </p:nvSpPr>
        <p:spPr>
          <a:xfrm>
            <a:off x="93553" y="1475296"/>
            <a:ext cx="12039796" cy="4188904"/>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第一阶段（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2025.09-2025.11</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）：准备阶段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查阅国内外相关文献，分析研究运用扩散模型的深度估计方法的具体步骤和深度学习框架</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000" kern="1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第二阶段（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2025.12-2026.03</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）：设计阶段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明确研究思路，设计程序调试程序</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000" kern="1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第三阶段（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2026.05-2026.06</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）：算法实现阶段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实现在第二阶段所设计的算法</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000" kern="1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第四阶段（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2026.07-2026.09</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）：程序实现阶段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在第三阶段所实现的算法的基础上，完成实验，记录实验数据，记录实验数据，撰写小论文</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000" kern="1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第五阶段（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2026.10-2027.01</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）：修正完善阶段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对存在的问题进行分析与修正，对所设计的算法及实验进行进一步的完善和改进，撰写毕业论文初稿</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000" kern="1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第六阶段（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2027.02-2027.06</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）：总结阶段</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kern="100" dirty="0">
                <a:latin typeface="Times New Roman" panose="02020603050405020304" pitchFamily="18" charset="0"/>
                <a:ea typeface="楷体" panose="02010609060101010101" pitchFamily="49" charset="-122"/>
                <a:cs typeface="Times New Roman" panose="02020603050405020304" pitchFamily="18" charset="0"/>
              </a:rPr>
              <a:t>系统的总结之前的工作，完善毕业论文，准备毕业答辩</a:t>
            </a:r>
            <a:r>
              <a:rPr lang="en-US" altLang="zh-CN" sz="2000" kern="1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000" kern="1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98D3285E-8F67-4136-B35E-F412163D5B28}"/>
              </a:ext>
            </a:extLst>
          </p:cNvPr>
          <p:cNvSpPr>
            <a:spLocks noGrp="1" noChangeArrowheads="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11.</a:t>
            </a:r>
            <a:r>
              <a:rPr lang="zh-CN" altLang="en-US" sz="4000" kern="1200" dirty="0">
                <a:latin typeface="黑体" panose="02010609060101010101" pitchFamily="49" charset="-122"/>
                <a:ea typeface="黑体" panose="02010609060101010101" pitchFamily="49" charset="-122"/>
                <a:cs typeface="+mn-cs"/>
              </a:rPr>
              <a:t>参 考 文 献</a:t>
            </a:r>
          </a:p>
        </p:txBody>
      </p:sp>
      <p:sp>
        <p:nvSpPr>
          <p:cNvPr id="31747" name="页脚占位符 2">
            <a:extLst>
              <a:ext uri="{FF2B5EF4-FFF2-40B4-BE49-F238E27FC236}">
                <a16:creationId xmlns:a16="http://schemas.microsoft.com/office/drawing/2014/main" id="{DA1165FE-2310-42D0-BB93-67100E144310}"/>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1200" dirty="0">
                <a:latin typeface="华文行楷" panose="02010800040101010101" pitchFamily="2" charset="-122"/>
              </a:rPr>
              <a:t>沈阳建筑大学  计算机科学与工程学院</a:t>
            </a:r>
            <a:endParaRPr lang="en-US" altLang="zh-CN" sz="1200" dirty="0">
              <a:latin typeface="华文行楷" panose="02010800040101010101" pitchFamily="2" charset="-122"/>
            </a:endParaRPr>
          </a:p>
        </p:txBody>
      </p:sp>
      <p:sp>
        <p:nvSpPr>
          <p:cNvPr id="7" name="内容占位符 2">
            <a:extLst>
              <a:ext uri="{FF2B5EF4-FFF2-40B4-BE49-F238E27FC236}">
                <a16:creationId xmlns:a16="http://schemas.microsoft.com/office/drawing/2014/main" id="{81234F48-2AF1-4506-A2E8-9AA57CFBC680}"/>
              </a:ext>
            </a:extLst>
          </p:cNvPr>
          <p:cNvSpPr txBox="1">
            <a:spLocks/>
          </p:cNvSpPr>
          <p:nvPr/>
        </p:nvSpPr>
        <p:spPr>
          <a:xfrm>
            <a:off x="479376" y="1095375"/>
            <a:ext cx="11089232" cy="5441950"/>
          </a:xfrm>
          <a:prstGeom prst="rect">
            <a:avLst/>
          </a:prstGeom>
        </p:spPr>
        <p:txBody>
          <a:bodyPr>
            <a:normAutofit fontScale="25000" lnSpcReduction="20000"/>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j-lt"/>
              </a:defRPr>
            </a:lvl2pPr>
            <a:lvl3pPr marL="1143000" indent="-228600" algn="l" rtl="0" eaLnBrk="0" fontAlgn="base" hangingPunct="0">
              <a:spcBef>
                <a:spcPct val="20000"/>
              </a:spcBef>
              <a:spcAft>
                <a:spcPct val="0"/>
              </a:spcAft>
              <a:buClr>
                <a:schemeClr val="tx1"/>
              </a:buClr>
              <a:buChar char="•"/>
              <a:defRPr sz="2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nSpc>
                <a:spcPts val="1800"/>
              </a:lnSpc>
              <a:buFont typeface="+mj-lt"/>
              <a:buAutoNum type="arabicPeriod"/>
            </a:pPr>
            <a:r>
              <a:rPr lang="en-US" altLang="zh-CN" sz="6600" dirty="0">
                <a:latin typeface="Times New Roman" panose="02020603050405020304" pitchFamily="18" charset="0"/>
                <a:ea typeface="苹方-简" panose="020B0400000000000000" pitchFamily="34" charset="-122"/>
              </a:rPr>
              <a:t>Simon Shi, Luc Van Gool, and Jonathon Luiten. Marigold: Repurposing diffusion models for monocular depth estimation. </a:t>
            </a:r>
            <a:r>
              <a:rPr lang="en-US" altLang="zh-CN" sz="6600" dirty="0" err="1">
                <a:latin typeface="Times New Roman" panose="02020603050405020304" pitchFamily="18" charset="0"/>
                <a:ea typeface="苹方-简" panose="020B0400000000000000" pitchFamily="34" charset="-122"/>
              </a:rPr>
              <a:t>arXiv</a:t>
            </a:r>
            <a:r>
              <a:rPr lang="en-US" altLang="zh-CN" sz="6600" dirty="0">
                <a:latin typeface="Times New Roman" panose="02020603050405020304" pitchFamily="18" charset="0"/>
                <a:ea typeface="苹方-简" panose="020B0400000000000000" pitchFamily="34" charset="-122"/>
              </a:rPr>
              <a:t> preprint arXiv:2404.09015, 2024.</a:t>
            </a:r>
          </a:p>
          <a:p>
            <a:pPr>
              <a:lnSpc>
                <a:spcPts val="1800"/>
              </a:lnSpc>
              <a:buFont typeface="+mj-lt"/>
              <a:buAutoNum type="arabicPeriod"/>
            </a:pPr>
            <a:r>
              <a:rPr lang="en-US" altLang="zh-CN" sz="6600" dirty="0" err="1">
                <a:latin typeface="Times New Roman" panose="02020603050405020304" pitchFamily="18" charset="0"/>
                <a:ea typeface="苹方-简" panose="020B0400000000000000" pitchFamily="34" charset="-122"/>
              </a:rPr>
              <a:t>Guangkai</a:t>
            </a:r>
            <a:r>
              <a:rPr lang="en-US" altLang="zh-CN" sz="6600" dirty="0">
                <a:latin typeface="Times New Roman" panose="02020603050405020304" pitchFamily="18" charset="0"/>
                <a:ea typeface="苹方-简" panose="020B0400000000000000" pitchFamily="34" charset="-122"/>
              </a:rPr>
              <a:t> Xu, </a:t>
            </a:r>
            <a:r>
              <a:rPr lang="en-US" altLang="zh-CN" sz="6600" dirty="0" err="1">
                <a:latin typeface="Times New Roman" panose="02020603050405020304" pitchFamily="18" charset="0"/>
                <a:ea typeface="苹方-简" panose="020B0400000000000000" pitchFamily="34" charset="-122"/>
              </a:rPr>
              <a:t>Yongtao</a:t>
            </a:r>
            <a:r>
              <a:rPr lang="en-US" altLang="zh-CN" sz="6600" dirty="0">
                <a:latin typeface="Times New Roman" panose="02020603050405020304" pitchFamily="18" charset="0"/>
                <a:ea typeface="苹方-简" panose="020B0400000000000000" pitchFamily="34" charset="-122"/>
              </a:rPr>
              <a:t> Ge, Mingyu Liu, </a:t>
            </a:r>
            <a:r>
              <a:rPr lang="en-US" altLang="zh-CN" sz="6600" dirty="0" err="1">
                <a:latin typeface="Times New Roman" panose="02020603050405020304" pitchFamily="18" charset="0"/>
                <a:ea typeface="苹方-简" panose="020B0400000000000000" pitchFamily="34" charset="-122"/>
              </a:rPr>
              <a:t>Chengxiang</a:t>
            </a:r>
            <a:r>
              <a:rPr lang="en-US" altLang="zh-CN" sz="6600" dirty="0">
                <a:latin typeface="Times New Roman" panose="02020603050405020304" pitchFamily="18" charset="0"/>
                <a:ea typeface="苹方-简" panose="020B0400000000000000" pitchFamily="34" charset="-122"/>
              </a:rPr>
              <a:t> Fan, </a:t>
            </a:r>
            <a:r>
              <a:rPr lang="en-US" altLang="zh-CN" sz="6600" dirty="0" err="1">
                <a:latin typeface="Times New Roman" panose="02020603050405020304" pitchFamily="18" charset="0"/>
                <a:ea typeface="苹方-简" panose="020B0400000000000000" pitchFamily="34" charset="-122"/>
              </a:rPr>
              <a:t>Kangyang</a:t>
            </a:r>
            <a:r>
              <a:rPr lang="en-US" altLang="zh-CN" sz="6600" dirty="0">
                <a:latin typeface="Times New Roman" panose="02020603050405020304" pitchFamily="18" charset="0"/>
                <a:ea typeface="苹方-简" panose="020B0400000000000000" pitchFamily="34" charset="-122"/>
              </a:rPr>
              <a:t> Xie, Zhiyue Zhao, Hao Chen, and Chunhua Shen. What matters when repurposing diffusion models for general dense perception tasks? </a:t>
            </a:r>
            <a:r>
              <a:rPr lang="en-US" altLang="zh-CN" sz="6600" dirty="0" err="1">
                <a:latin typeface="Times New Roman" panose="02020603050405020304" pitchFamily="18" charset="0"/>
                <a:ea typeface="苹方-简" panose="020B0400000000000000" pitchFamily="34" charset="-122"/>
              </a:rPr>
              <a:t>arXiv</a:t>
            </a:r>
            <a:r>
              <a:rPr lang="en-US" altLang="zh-CN" sz="6600" dirty="0">
                <a:latin typeface="Times New Roman" panose="02020603050405020304" pitchFamily="18" charset="0"/>
                <a:ea typeface="苹方-简" panose="020B0400000000000000" pitchFamily="34" charset="-122"/>
              </a:rPr>
              <a:t> preprint arXiv:2403.06090, 2024.</a:t>
            </a:r>
          </a:p>
          <a:p>
            <a:pPr>
              <a:lnSpc>
                <a:spcPts val="1800"/>
              </a:lnSpc>
              <a:buFont typeface="+mj-lt"/>
              <a:buAutoNum type="arabicPeriod"/>
            </a:pPr>
            <a:r>
              <a:rPr lang="en-US" altLang="zh-CN" sz="6600" dirty="0" err="1">
                <a:latin typeface="Times New Roman" panose="02020603050405020304" pitchFamily="18" charset="0"/>
                <a:ea typeface="苹方-简" panose="020B0400000000000000" pitchFamily="34" charset="-122"/>
              </a:rPr>
              <a:t>Xuecheng</a:t>
            </a:r>
            <a:r>
              <a:rPr lang="en-US" altLang="zh-CN" sz="6600" dirty="0">
                <a:latin typeface="Times New Roman" panose="02020603050405020304" pitchFamily="18" charset="0"/>
                <a:ea typeface="苹方-简" panose="020B0400000000000000" pitchFamily="34" charset="-122"/>
              </a:rPr>
              <a:t> Li, Renze Deng, Yulin Fan, Peng Chen, Siyuan Chen, </a:t>
            </a:r>
            <a:r>
              <a:rPr lang="en-US" altLang="zh-CN" sz="6600" dirty="0" err="1">
                <a:latin typeface="Times New Roman" panose="02020603050405020304" pitchFamily="18" charset="0"/>
                <a:ea typeface="苹方-简" panose="020B0400000000000000" pitchFamily="34" charset="-122"/>
              </a:rPr>
              <a:t>Zhangjun</a:t>
            </a:r>
            <a:r>
              <a:rPr lang="en-US" altLang="zh-CN" sz="6600" dirty="0">
                <a:latin typeface="Times New Roman" panose="02020603050405020304" pitchFamily="18" charset="0"/>
                <a:ea typeface="苹方-简" panose="020B0400000000000000" pitchFamily="34" charset="-122"/>
              </a:rPr>
              <a:t> Liu, Li Han, Shuai Zhu, Hao Sun, Yiyi Lu, and </a:t>
            </a:r>
            <a:r>
              <a:rPr lang="en-US" altLang="zh-CN" sz="6600" dirty="0" err="1">
                <a:latin typeface="Times New Roman" panose="02020603050405020304" pitchFamily="18" charset="0"/>
                <a:ea typeface="苹方-简" panose="020B0400000000000000" pitchFamily="34" charset="-122"/>
              </a:rPr>
              <a:t>Qizhou</a:t>
            </a:r>
            <a:r>
              <a:rPr lang="en-US" altLang="zh-CN" sz="6600" dirty="0">
                <a:latin typeface="Times New Roman" panose="02020603050405020304" pitchFamily="18" charset="0"/>
                <a:ea typeface="苹方-简" panose="020B0400000000000000" pitchFamily="34" charset="-122"/>
              </a:rPr>
              <a:t> Li. Depth anything v2. </a:t>
            </a:r>
            <a:r>
              <a:rPr lang="en-US" altLang="zh-CN" sz="6600" dirty="0" err="1">
                <a:latin typeface="Times New Roman" panose="02020603050405020304" pitchFamily="18" charset="0"/>
                <a:ea typeface="苹方-简" panose="020B0400000000000000" pitchFamily="34" charset="-122"/>
              </a:rPr>
              <a:t>arXiv</a:t>
            </a:r>
            <a:r>
              <a:rPr lang="en-US" altLang="zh-CN" sz="6600" dirty="0">
                <a:latin typeface="Times New Roman" panose="02020603050405020304" pitchFamily="18" charset="0"/>
                <a:ea typeface="苹方-简" panose="020B0400000000000000" pitchFamily="34" charset="-122"/>
              </a:rPr>
              <a:t> preprint arXiv:2404.14442, 2024. </a:t>
            </a:r>
            <a:endParaRPr lang="zh-CN" altLang="zh-CN" sz="6600" dirty="0">
              <a:latin typeface="Times New Roman" panose="02020603050405020304" pitchFamily="18" charset="0"/>
              <a:ea typeface="苹方-简" panose="020B0400000000000000" pitchFamily="34" charset="-122"/>
            </a:endParaRPr>
          </a:p>
          <a:p>
            <a:pPr>
              <a:lnSpc>
                <a:spcPts val="1800"/>
              </a:lnSpc>
              <a:buFont typeface="+mj-lt"/>
              <a:buAutoNum type="arabicPeriod"/>
            </a:pPr>
            <a:r>
              <a:rPr lang="en-US" altLang="zh-CN" sz="6600" dirty="0">
                <a:latin typeface="Times New Roman" panose="02020603050405020304" pitchFamily="18" charset="0"/>
                <a:ea typeface="苹方-简" panose="020B0400000000000000" pitchFamily="34" charset="-122"/>
              </a:rPr>
              <a:t>Jing He, </a:t>
            </a:r>
            <a:r>
              <a:rPr lang="en-US" altLang="zh-CN" sz="6600" dirty="0" err="1">
                <a:latin typeface="Times New Roman" panose="02020603050405020304" pitchFamily="18" charset="0"/>
                <a:ea typeface="苹方-简" panose="020B0400000000000000" pitchFamily="34" charset="-122"/>
              </a:rPr>
              <a:t>Haodong</a:t>
            </a:r>
            <a:r>
              <a:rPr lang="en-US" altLang="zh-CN" sz="6600" dirty="0">
                <a:latin typeface="Times New Roman" panose="02020603050405020304" pitchFamily="18" charset="0"/>
                <a:ea typeface="苹方-简" panose="020B0400000000000000" pitchFamily="34" charset="-122"/>
              </a:rPr>
              <a:t> Li, Wei Yin, </a:t>
            </a:r>
            <a:r>
              <a:rPr lang="en-US" altLang="zh-CN" sz="6600" dirty="0" err="1">
                <a:latin typeface="Times New Roman" panose="02020603050405020304" pitchFamily="18" charset="0"/>
                <a:ea typeface="苹方-简" panose="020B0400000000000000" pitchFamily="34" charset="-122"/>
              </a:rPr>
              <a:t>Yixun</a:t>
            </a:r>
            <a:r>
              <a:rPr lang="en-US" altLang="zh-CN" sz="6600" dirty="0">
                <a:latin typeface="Times New Roman" panose="02020603050405020304" pitchFamily="18" charset="0"/>
                <a:ea typeface="苹方-简" panose="020B0400000000000000" pitchFamily="34" charset="-122"/>
              </a:rPr>
              <a:t> Liang, </a:t>
            </a:r>
            <a:r>
              <a:rPr lang="en-US" altLang="zh-CN" sz="6600" dirty="0" err="1">
                <a:latin typeface="Times New Roman" panose="02020603050405020304" pitchFamily="18" charset="0"/>
                <a:ea typeface="苹方-简" panose="020B0400000000000000" pitchFamily="34" charset="-122"/>
              </a:rPr>
              <a:t>Leheng</a:t>
            </a:r>
            <a:r>
              <a:rPr lang="en-US" altLang="zh-CN" sz="6600" dirty="0">
                <a:latin typeface="Times New Roman" panose="02020603050405020304" pitchFamily="18" charset="0"/>
                <a:ea typeface="苹方-简" panose="020B0400000000000000" pitchFamily="34" charset="-122"/>
              </a:rPr>
              <a:t> Li, </a:t>
            </a:r>
            <a:r>
              <a:rPr lang="en-US" altLang="zh-CN" sz="6600" dirty="0" err="1">
                <a:latin typeface="Times New Roman" panose="02020603050405020304" pitchFamily="18" charset="0"/>
                <a:ea typeface="苹方-简" panose="020B0400000000000000" pitchFamily="34" charset="-122"/>
              </a:rPr>
              <a:t>Kaiqiang</a:t>
            </a:r>
            <a:r>
              <a:rPr lang="en-US" altLang="zh-CN" sz="6600" dirty="0">
                <a:latin typeface="Times New Roman" panose="02020603050405020304" pitchFamily="18" charset="0"/>
                <a:ea typeface="苹方-简" panose="020B0400000000000000" pitchFamily="34" charset="-122"/>
              </a:rPr>
              <a:t> Zhou, Hongbo Zhang, Bingbing Liu, and Ying-Cong Chen. Lotus: Diffusion-based visual foundation model for high-quality dense prediction. </a:t>
            </a:r>
            <a:r>
              <a:rPr lang="en-US" altLang="zh-CN" sz="6600" dirty="0" err="1">
                <a:latin typeface="Times New Roman" panose="02020603050405020304" pitchFamily="18" charset="0"/>
                <a:ea typeface="苹方-简" panose="020B0400000000000000" pitchFamily="34" charset="-122"/>
              </a:rPr>
              <a:t>arXiv</a:t>
            </a:r>
            <a:r>
              <a:rPr lang="en-US" altLang="zh-CN" sz="6600" dirty="0">
                <a:latin typeface="Times New Roman" panose="02020603050405020304" pitchFamily="18" charset="0"/>
                <a:ea typeface="苹方-简" panose="020B0400000000000000" pitchFamily="34" charset="-122"/>
              </a:rPr>
              <a:t> preprint arXiv:2409.18124, 2024. </a:t>
            </a:r>
            <a:endParaRPr lang="zh-CN" altLang="zh-CN" sz="6600" dirty="0">
              <a:latin typeface="Times New Roman" panose="02020603050405020304" pitchFamily="18" charset="0"/>
              <a:ea typeface="苹方-简" panose="020B0400000000000000" pitchFamily="34" charset="-122"/>
            </a:endParaRPr>
          </a:p>
          <a:p>
            <a:pPr>
              <a:lnSpc>
                <a:spcPts val="1800"/>
              </a:lnSpc>
              <a:buFont typeface="+mj-lt"/>
              <a:buAutoNum type="arabicPeriod"/>
            </a:pPr>
            <a:r>
              <a:rPr lang="en-US" altLang="zh-CN" sz="6600" dirty="0">
                <a:latin typeface="Times New Roman" panose="02020603050405020304" pitchFamily="18" charset="0"/>
                <a:ea typeface="苹方-简" panose="020B0400000000000000" pitchFamily="34" charset="-122"/>
              </a:rPr>
              <a:t>Jonathan Ho, Ajay Jain, and Pieter </a:t>
            </a:r>
            <a:r>
              <a:rPr lang="en-US" altLang="zh-CN" sz="6600" dirty="0" err="1">
                <a:latin typeface="Times New Roman" panose="02020603050405020304" pitchFamily="18" charset="0"/>
                <a:ea typeface="苹方-简" panose="020B0400000000000000" pitchFamily="34" charset="-122"/>
              </a:rPr>
              <a:t>Abbeel</a:t>
            </a:r>
            <a:r>
              <a:rPr lang="en-US" altLang="zh-CN" sz="6600" dirty="0">
                <a:latin typeface="Times New Roman" panose="02020603050405020304" pitchFamily="18" charset="0"/>
                <a:ea typeface="苹方-简" panose="020B0400000000000000" pitchFamily="34" charset="-122"/>
              </a:rPr>
              <a:t>. </a:t>
            </a:r>
            <a:r>
              <a:rPr lang="en-US" altLang="zh-CN" sz="6600" dirty="0" err="1">
                <a:latin typeface="Times New Roman" panose="02020603050405020304" pitchFamily="18" charset="0"/>
                <a:ea typeface="苹方-简" panose="020B0400000000000000" pitchFamily="34" charset="-122"/>
              </a:rPr>
              <a:t>Denois</a:t>
            </a:r>
            <a:r>
              <a:rPr lang="en-US" altLang="zh-CN" sz="6600" dirty="0">
                <a:latin typeface="Times New Roman" panose="02020603050405020304" pitchFamily="18" charset="0"/>
                <a:ea typeface="苹方-简" panose="020B0400000000000000" pitchFamily="34" charset="-122"/>
              </a:rPr>
              <a:t> </a:t>
            </a:r>
            <a:r>
              <a:rPr lang="en-US" altLang="zh-CN" sz="6600" dirty="0" err="1">
                <a:latin typeface="Times New Roman" panose="02020603050405020304" pitchFamily="18" charset="0"/>
                <a:ea typeface="苹方-简" panose="020B0400000000000000" pitchFamily="34" charset="-122"/>
              </a:rPr>
              <a:t>ing</a:t>
            </a:r>
            <a:r>
              <a:rPr lang="en-US" altLang="zh-CN" sz="6600" dirty="0">
                <a:latin typeface="Times New Roman" panose="02020603050405020304" pitchFamily="18" charset="0"/>
                <a:ea typeface="苹方-简" panose="020B0400000000000000" pitchFamily="34" charset="-122"/>
              </a:rPr>
              <a:t> diffusion probabilistic models. Advances in neu </a:t>
            </a:r>
            <a:r>
              <a:rPr lang="en-US" altLang="zh-CN" sz="6600" dirty="0" err="1">
                <a:latin typeface="Times New Roman" panose="02020603050405020304" pitchFamily="18" charset="0"/>
                <a:ea typeface="苹方-简" panose="020B0400000000000000" pitchFamily="34" charset="-122"/>
              </a:rPr>
              <a:t>ral</a:t>
            </a:r>
            <a:r>
              <a:rPr lang="en-US" altLang="zh-CN" sz="6600" dirty="0">
                <a:latin typeface="Times New Roman" panose="02020603050405020304" pitchFamily="18" charset="0"/>
                <a:ea typeface="苹方-简" panose="020B0400000000000000" pitchFamily="34" charset="-122"/>
              </a:rPr>
              <a:t> information processing systems, 33:6840–6851, 2020.</a:t>
            </a:r>
          </a:p>
          <a:p>
            <a:pPr>
              <a:lnSpc>
                <a:spcPts val="1800"/>
              </a:lnSpc>
              <a:buFont typeface="+mj-lt"/>
              <a:buAutoNum type="arabicPeriod"/>
            </a:pPr>
            <a:r>
              <a:rPr lang="en-US" altLang="zh-CN" sz="6600" dirty="0" err="1">
                <a:latin typeface="Times New Roman" panose="02020603050405020304" pitchFamily="18" charset="0"/>
                <a:ea typeface="苹方-简" panose="020B0400000000000000" pitchFamily="34" charset="-122"/>
              </a:rPr>
              <a:t>Yiquan</a:t>
            </a:r>
            <a:r>
              <a:rPr lang="en-US" altLang="zh-CN" sz="6600" dirty="0">
                <a:latin typeface="Times New Roman" panose="02020603050405020304" pitchFamily="18" charset="0"/>
                <a:ea typeface="苹方-简" panose="020B0400000000000000" pitchFamily="34" charset="-122"/>
              </a:rPr>
              <a:t> Duan, Xianda Guo, and Zheng Zhu. </a:t>
            </a:r>
            <a:r>
              <a:rPr lang="en-US" altLang="zh-CN" sz="6600" dirty="0" err="1">
                <a:latin typeface="Times New Roman" panose="02020603050405020304" pitchFamily="18" charset="0"/>
                <a:ea typeface="苹方-简" panose="020B0400000000000000" pitchFamily="34" charset="-122"/>
              </a:rPr>
              <a:t>Diffusiondepth</a:t>
            </a:r>
            <a:r>
              <a:rPr lang="en-US" altLang="zh-CN" sz="6600" dirty="0">
                <a:latin typeface="Times New Roman" panose="02020603050405020304" pitchFamily="18" charset="0"/>
                <a:ea typeface="苹方-简" panose="020B0400000000000000" pitchFamily="34" charset="-122"/>
              </a:rPr>
              <a:t>: Diffusion denoising approach for monocular depth estimation. In European Conference on Computer Vision, pages 432–449. Springer, 2024.</a:t>
            </a:r>
            <a:endParaRPr lang="zh-CN" altLang="zh-CN" sz="6600" dirty="0">
              <a:latin typeface="Times New Roman" panose="02020603050405020304" pitchFamily="18" charset="0"/>
              <a:ea typeface="苹方-简" panose="020B0400000000000000" pitchFamily="34" charset="-122"/>
            </a:endParaRPr>
          </a:p>
          <a:p>
            <a:pPr>
              <a:lnSpc>
                <a:spcPts val="1800"/>
              </a:lnSpc>
              <a:buFont typeface="+mj-lt"/>
              <a:buAutoNum type="arabicPeriod"/>
            </a:pPr>
            <a:r>
              <a:rPr lang="en-US" altLang="zh-CN" sz="6600" dirty="0">
                <a:latin typeface="Times New Roman" panose="02020603050405020304" pitchFamily="18" charset="0"/>
                <a:ea typeface="苹方-简" panose="020B0400000000000000" pitchFamily="34" charset="-122"/>
              </a:rPr>
              <a:t>Robin Rombach, Andreas </a:t>
            </a:r>
            <a:r>
              <a:rPr lang="en-US" altLang="zh-CN" sz="6600" dirty="0" err="1">
                <a:latin typeface="Times New Roman" panose="02020603050405020304" pitchFamily="18" charset="0"/>
                <a:ea typeface="苹方-简" panose="020B0400000000000000" pitchFamily="34" charset="-122"/>
              </a:rPr>
              <a:t>Blattmann</a:t>
            </a:r>
            <a:r>
              <a:rPr lang="en-US" altLang="zh-CN" sz="6600" dirty="0">
                <a:latin typeface="Times New Roman" panose="02020603050405020304" pitchFamily="18" charset="0"/>
                <a:ea typeface="苹方-简" panose="020B0400000000000000" pitchFamily="34" charset="-122"/>
              </a:rPr>
              <a:t>, Dominik Lorenz, Patrick Esser, and Bjorn </a:t>
            </a:r>
            <a:r>
              <a:rPr lang="en-US" altLang="zh-CN" sz="6600" dirty="0" err="1">
                <a:latin typeface="Times New Roman" panose="02020603050405020304" pitchFamily="18" charset="0"/>
                <a:ea typeface="苹方-简" panose="020B0400000000000000" pitchFamily="34" charset="-122"/>
              </a:rPr>
              <a:t>Ommer</a:t>
            </a:r>
            <a:r>
              <a:rPr lang="en-US" altLang="zh-CN" sz="6600" dirty="0">
                <a:latin typeface="Times New Roman" panose="02020603050405020304" pitchFamily="18" charset="0"/>
                <a:ea typeface="苹方-简" panose="020B0400000000000000" pitchFamily="34" charset="-122"/>
              </a:rPr>
              <a:t>. High resolution image synthesis with latent diffusion models. In Proceedings of the IEEE/CVF conference on computer vision and pattern recognition, pages 10684–10695, 2022.. </a:t>
            </a:r>
            <a:endParaRPr lang="zh-CN" altLang="zh-CN" sz="6600" dirty="0">
              <a:latin typeface="Times New Roman" panose="02020603050405020304" pitchFamily="18" charset="0"/>
              <a:ea typeface="苹方-简" panose="020B0400000000000000" pitchFamily="34" charset="-122"/>
            </a:endParaRPr>
          </a:p>
          <a:p>
            <a:pPr>
              <a:lnSpc>
                <a:spcPts val="1800"/>
              </a:lnSpc>
              <a:buFont typeface="+mj-lt"/>
              <a:buAutoNum type="arabicPeriod"/>
            </a:pPr>
            <a:r>
              <a:rPr lang="en-US" altLang="zh-CN" sz="6600" dirty="0">
                <a:latin typeface="Times New Roman" panose="02020603050405020304" pitchFamily="18" charset="0"/>
                <a:ea typeface="苹方-简" panose="020B0400000000000000" pitchFamily="34" charset="-122"/>
              </a:rPr>
              <a:t>Christoph Schuhmann, Romain Beaumont, Richard </a:t>
            </a:r>
            <a:r>
              <a:rPr lang="en-US" altLang="zh-CN" sz="6600" dirty="0" err="1">
                <a:latin typeface="Times New Roman" panose="02020603050405020304" pitchFamily="18" charset="0"/>
                <a:ea typeface="苹方-简" panose="020B0400000000000000" pitchFamily="34" charset="-122"/>
              </a:rPr>
              <a:t>Vencu</a:t>
            </a:r>
            <a:r>
              <a:rPr lang="en-US" altLang="zh-CN" sz="6600" dirty="0">
                <a:latin typeface="Times New Roman" panose="02020603050405020304" pitchFamily="18" charset="0"/>
                <a:ea typeface="苹方-简" panose="020B0400000000000000" pitchFamily="34" charset="-122"/>
              </a:rPr>
              <a:t>, Cade Gordon, Ross Wightman, Mehdi </a:t>
            </a:r>
            <a:r>
              <a:rPr lang="en-US" altLang="zh-CN" sz="6600" dirty="0" err="1">
                <a:latin typeface="Times New Roman" panose="02020603050405020304" pitchFamily="18" charset="0"/>
                <a:ea typeface="苹方-简" panose="020B0400000000000000" pitchFamily="34" charset="-122"/>
              </a:rPr>
              <a:t>Cherti</a:t>
            </a:r>
            <a:r>
              <a:rPr lang="en-US" altLang="zh-CN" sz="6600" dirty="0">
                <a:latin typeface="Times New Roman" panose="02020603050405020304" pitchFamily="18" charset="0"/>
                <a:ea typeface="苹方-简" panose="020B0400000000000000" pitchFamily="34" charset="-122"/>
              </a:rPr>
              <a:t>, Theo Coombes, Aarush Katta, Clayton Mullis, Mitchell </a:t>
            </a:r>
            <a:r>
              <a:rPr lang="en-US" altLang="zh-CN" sz="6600" dirty="0" err="1">
                <a:latin typeface="Times New Roman" panose="02020603050405020304" pitchFamily="18" charset="0"/>
                <a:ea typeface="苹方-简" panose="020B0400000000000000" pitchFamily="34" charset="-122"/>
              </a:rPr>
              <a:t>Wortsman</a:t>
            </a:r>
            <a:r>
              <a:rPr lang="en-US" altLang="zh-CN" sz="6600" dirty="0">
                <a:latin typeface="Times New Roman" panose="02020603050405020304" pitchFamily="18" charset="0"/>
                <a:ea typeface="苹方-简" panose="020B0400000000000000" pitchFamily="34" charset="-122"/>
              </a:rPr>
              <a:t>, et al. Laion-5b: An open large-scale dataset for training next generation image-text models. Advances in neural information processing systems, 35:25278–25294, 2022.</a:t>
            </a:r>
            <a:endParaRPr lang="zh-CN" altLang="zh-CN" sz="6600" dirty="0">
              <a:latin typeface="Times New Roman" panose="02020603050405020304" pitchFamily="18" charset="0"/>
              <a:ea typeface="苹方-简" panose="020B0400000000000000" pitchFamily="34" charset="-122"/>
            </a:endParaRPr>
          </a:p>
        </p:txBody>
      </p:sp>
      <p:sp>
        <p:nvSpPr>
          <p:cNvPr id="2" name="灯片编号占位符 1">
            <a:extLst>
              <a:ext uri="{FF2B5EF4-FFF2-40B4-BE49-F238E27FC236}">
                <a16:creationId xmlns:a16="http://schemas.microsoft.com/office/drawing/2014/main" id="{5160B709-38AB-467B-BA0A-28F8C2F13617}"/>
              </a:ext>
            </a:extLst>
          </p:cNvPr>
          <p:cNvSpPr>
            <a:spLocks noGrp="1"/>
          </p:cNvSpPr>
          <p:nvPr>
            <p:ph type="sldNum" sz="quarter" idx="11"/>
          </p:nvPr>
        </p:nvSpPr>
        <p:spPr>
          <a:xfrm>
            <a:off x="13052" y="6376987"/>
            <a:ext cx="538332" cy="481013"/>
          </a:xfrm>
        </p:spPr>
        <p:txBody>
          <a:bodyPr/>
          <a:lstStyle/>
          <a:p>
            <a:pPr algn="ctr">
              <a:defRPr/>
            </a:pPr>
            <a:fld id="{367A7F21-E62E-43E7-997D-0DAD94380355}" type="slidenum">
              <a:rPr lang="en-US" altLang="zh-CN" sz="2400" smtClean="0"/>
              <a:pPr algn="ctr">
                <a:defRPr/>
              </a:pPr>
              <a:t>19</a:t>
            </a:fld>
            <a:endParaRPr lang="en-US" altLang="zh-CN" sz="2400"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id="{C8C136DF-D471-4BDC-8AE9-7841834CFF08}"/>
              </a:ext>
            </a:extLst>
          </p:cNvPr>
          <p:cNvSpPr>
            <a:spLocks noGrp="1" noChangeArrowheads="1"/>
          </p:cNvSpPr>
          <p:nvPr>
            <p:ph type="title"/>
          </p:nvPr>
        </p:nvSpPr>
        <p:spPr/>
        <p:txBody>
          <a:bodyPr/>
          <a:lstStyle/>
          <a:p>
            <a:pPr algn="ctr" eaLnBrk="1" hangingPunct="1"/>
            <a:r>
              <a:rPr lang="zh-CN" altLang="en-US" sz="3600" b="0" dirty="0">
                <a:latin typeface="黑体" panose="02010609060101010101" pitchFamily="49" charset="-122"/>
                <a:ea typeface="黑体" panose="02010609060101010101" pitchFamily="49" charset="-122"/>
              </a:rPr>
              <a:t>目录</a:t>
            </a:r>
            <a:endParaRPr lang="en-US" altLang="zh-CN" sz="3600" b="0" dirty="0">
              <a:latin typeface="黑体" panose="02010609060101010101" pitchFamily="49" charset="-122"/>
              <a:ea typeface="黑体" panose="02010609060101010101" pitchFamily="49" charset="-122"/>
            </a:endParaRPr>
          </a:p>
        </p:txBody>
      </p:sp>
      <p:sp>
        <p:nvSpPr>
          <p:cNvPr id="106499" name="Text Box 3">
            <a:extLst>
              <a:ext uri="{FF2B5EF4-FFF2-40B4-BE49-F238E27FC236}">
                <a16:creationId xmlns:a16="http://schemas.microsoft.com/office/drawing/2014/main" id="{71D723B1-D966-46A2-B105-0A0169494593}"/>
              </a:ext>
            </a:extLst>
          </p:cNvPr>
          <p:cNvSpPr txBox="1">
            <a:spLocks noChangeArrowheads="1"/>
          </p:cNvSpPr>
          <p:nvPr/>
        </p:nvSpPr>
        <p:spPr bwMode="auto">
          <a:xfrm>
            <a:off x="3184525" y="722313"/>
            <a:ext cx="184150" cy="366712"/>
          </a:xfrm>
          <a:prstGeom prst="rect">
            <a:avLst/>
          </a:prstGeom>
          <a:noFill/>
          <a:ln>
            <a:noFill/>
          </a:ln>
          <a:effectLst/>
        </p:spPr>
        <p:txBody>
          <a:bodyPr wrap="none">
            <a:spAutoFit/>
          </a:bodyPr>
          <a:lstStyle/>
          <a:p>
            <a:pPr eaLnBrk="1" hangingPunct="1">
              <a:defRPr/>
            </a:pPr>
            <a:endParaRPr lang="zh-CN" altLang="zh-CN">
              <a:solidFill>
                <a:srgbClr val="000000"/>
              </a:solidFill>
              <a:latin typeface="Arial" charset="0"/>
              <a:ea typeface="+mn-ea"/>
            </a:endParaRPr>
          </a:p>
        </p:txBody>
      </p:sp>
      <p:sp>
        <p:nvSpPr>
          <p:cNvPr id="3" name="灯片编号占位符 2">
            <a:extLst>
              <a:ext uri="{FF2B5EF4-FFF2-40B4-BE49-F238E27FC236}">
                <a16:creationId xmlns:a16="http://schemas.microsoft.com/office/drawing/2014/main" id="{0575B8BB-CD9C-4A98-8591-C63A5A96A251}"/>
              </a:ext>
            </a:extLst>
          </p:cNvPr>
          <p:cNvSpPr>
            <a:spLocks noGrp="1"/>
          </p:cNvSpPr>
          <p:nvPr>
            <p:ph type="sldNum" sz="quarter" idx="11"/>
          </p:nvPr>
        </p:nvSpPr>
        <p:spPr>
          <a:xfrm>
            <a:off x="0" y="6381328"/>
            <a:ext cx="551384" cy="476672"/>
          </a:xfrm>
        </p:spPr>
        <p:txBody>
          <a:bodyPr/>
          <a:lstStyle/>
          <a:p>
            <a:pPr algn="ctr">
              <a:defRPr/>
            </a:pPr>
            <a:fld id="{EE1B529C-1E6E-4F5D-9841-856A1415EE4D}" type="slidenum">
              <a:rPr lang="en-US" altLang="zh-CN" sz="2400" smtClean="0"/>
              <a:pPr algn="ctr">
                <a:defRPr/>
              </a:pPr>
              <a:t>2</a:t>
            </a:fld>
            <a:endParaRPr lang="en-US" altLang="zh-CN" sz="2400" dirty="0"/>
          </a:p>
        </p:txBody>
      </p:sp>
      <p:sp>
        <p:nvSpPr>
          <p:cNvPr id="2" name="文本框 1">
            <a:extLst>
              <a:ext uri="{FF2B5EF4-FFF2-40B4-BE49-F238E27FC236}">
                <a16:creationId xmlns:a16="http://schemas.microsoft.com/office/drawing/2014/main" id="{DD68F10D-B53D-CB05-2CCB-83D13347E975}"/>
              </a:ext>
            </a:extLst>
          </p:cNvPr>
          <p:cNvSpPr txBox="1"/>
          <p:nvPr/>
        </p:nvSpPr>
        <p:spPr>
          <a:xfrm>
            <a:off x="2876550" y="2630805"/>
            <a:ext cx="2330717"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楷体" panose="02010609060101010101" pitchFamily="49" charset="-122"/>
                <a:ea typeface="楷体" panose="02010609060101010101" pitchFamily="49" charset="-122"/>
                <a:cs typeface="+mn-ea"/>
                <a:sym typeface="+mn-lt"/>
              </a:rPr>
              <a:t>选题背景与意义</a:t>
            </a:r>
          </a:p>
        </p:txBody>
      </p:sp>
      <p:grpSp>
        <p:nvGrpSpPr>
          <p:cNvPr id="4" name="组合 3">
            <a:extLst>
              <a:ext uri="{FF2B5EF4-FFF2-40B4-BE49-F238E27FC236}">
                <a16:creationId xmlns:a16="http://schemas.microsoft.com/office/drawing/2014/main" id="{887E5704-E074-4001-148D-B2E909DAF1E6}"/>
              </a:ext>
            </a:extLst>
          </p:cNvPr>
          <p:cNvGrpSpPr/>
          <p:nvPr/>
        </p:nvGrpSpPr>
        <p:grpSpPr>
          <a:xfrm>
            <a:off x="1605411" y="2497934"/>
            <a:ext cx="1008283" cy="700477"/>
            <a:chOff x="5871093" y="1184851"/>
            <a:chExt cx="1008283" cy="700477"/>
          </a:xfrm>
          <a:solidFill>
            <a:schemeClr val="accent2"/>
          </a:solidFill>
        </p:grpSpPr>
        <p:grpSp>
          <p:nvGrpSpPr>
            <p:cNvPr id="5" name="组合 4">
              <a:extLst>
                <a:ext uri="{FF2B5EF4-FFF2-40B4-BE49-F238E27FC236}">
                  <a16:creationId xmlns:a16="http://schemas.microsoft.com/office/drawing/2014/main" id="{13DFB608-1746-2182-6503-2E155546D52C}"/>
                </a:ext>
              </a:extLst>
            </p:cNvPr>
            <p:cNvGrpSpPr/>
            <p:nvPr/>
          </p:nvGrpSpPr>
          <p:grpSpPr>
            <a:xfrm>
              <a:off x="5871093" y="1184851"/>
              <a:ext cx="700479" cy="700477"/>
              <a:chOff x="5953785" y="1232361"/>
              <a:chExt cx="605464" cy="605462"/>
            </a:xfrm>
            <a:grpFill/>
          </p:grpSpPr>
          <p:sp>
            <p:nvSpPr>
              <p:cNvPr id="7" name="椭圆 6">
                <a:extLst>
                  <a:ext uri="{FF2B5EF4-FFF2-40B4-BE49-F238E27FC236}">
                    <a16:creationId xmlns:a16="http://schemas.microsoft.com/office/drawing/2014/main" id="{1EFEB59B-EED7-D1CC-2400-D8E0A1C22FC8}"/>
                  </a:ext>
                </a:extLst>
              </p:cNvPr>
              <p:cNvSpPr/>
              <p:nvPr/>
            </p:nvSpPr>
            <p:spPr>
              <a:xfrm>
                <a:off x="5953785" y="1232361"/>
                <a:ext cx="605464" cy="605462"/>
              </a:xfrm>
              <a:prstGeom prst="ellipse">
                <a:avLst/>
              </a:prstGeom>
              <a:grp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8" name="TextBox 11">
                <a:extLst>
                  <a:ext uri="{FF2B5EF4-FFF2-40B4-BE49-F238E27FC236}">
                    <a16:creationId xmlns:a16="http://schemas.microsoft.com/office/drawing/2014/main" id="{CE91162B-0E3E-D9D5-3D3F-ABF8A1590EF2}"/>
                  </a:ext>
                </a:extLst>
              </p:cNvPr>
              <p:cNvSpPr txBox="1"/>
              <p:nvPr/>
            </p:nvSpPr>
            <p:spPr>
              <a:xfrm>
                <a:off x="6019149" y="1347209"/>
                <a:ext cx="482731" cy="379091"/>
              </a:xfrm>
              <a:prstGeom prst="rect">
                <a:avLst/>
              </a:prstGeom>
              <a:grpFill/>
              <a:ln>
                <a:noFill/>
              </a:ln>
              <a:effectLst/>
            </p:spPr>
            <p:txBody>
              <a:bodyPr wrap="square" lIns="68580" tIns="34290" rIns="68580" bIns="34290" rtlCol="0">
                <a:spAutoFit/>
              </a:bodyPr>
              <a:lstStyle/>
              <a:p>
                <a:pPr algn="ctr"/>
                <a:endParaRPr lang="zh-CN" altLang="en-US" sz="2400" dirty="0">
                  <a:solidFill>
                    <a:schemeClr val="bg1"/>
                  </a:solidFill>
                  <a:effectLst>
                    <a:outerShdw blurRad="25400" dist="25400" dir="2700000" algn="tl">
                      <a:srgbClr val="000000">
                        <a:alpha val="25000"/>
                      </a:srgbClr>
                    </a:outerShdw>
                  </a:effectLst>
                  <a:cs typeface="+mn-ea"/>
                  <a:sym typeface="+mn-lt"/>
                </a:endParaRPr>
              </a:p>
            </p:txBody>
          </p:sp>
        </p:grpSp>
        <p:sp>
          <p:nvSpPr>
            <p:cNvPr id="6" name="等腰三角形 5">
              <a:extLst>
                <a:ext uri="{FF2B5EF4-FFF2-40B4-BE49-F238E27FC236}">
                  <a16:creationId xmlns:a16="http://schemas.microsoft.com/office/drawing/2014/main" id="{A698EA1C-16E9-0F02-0398-0D96AEFDAB95}"/>
                </a:ext>
              </a:extLst>
            </p:cNvPr>
            <p:cNvSpPr/>
            <p:nvPr/>
          </p:nvSpPr>
          <p:spPr>
            <a:xfrm rot="5400000">
              <a:off x="6724526" y="1479984"/>
              <a:ext cx="198506" cy="111195"/>
            </a:xfrm>
            <a:prstGeom prst="triangle">
              <a:avLst/>
            </a:prstGeom>
            <a:grp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文本框 8">
            <a:extLst>
              <a:ext uri="{FF2B5EF4-FFF2-40B4-BE49-F238E27FC236}">
                <a16:creationId xmlns:a16="http://schemas.microsoft.com/office/drawing/2014/main" id="{4CF16E7F-1C66-475A-986D-665A7D183DA4}"/>
              </a:ext>
            </a:extLst>
          </p:cNvPr>
          <p:cNvSpPr txBox="1"/>
          <p:nvPr/>
        </p:nvSpPr>
        <p:spPr>
          <a:xfrm>
            <a:off x="8138160" y="2592070"/>
            <a:ext cx="2031365"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楷体" panose="02010609060101010101" pitchFamily="49" charset="-122"/>
                <a:ea typeface="楷体" panose="02010609060101010101" pitchFamily="49" charset="-122"/>
                <a:cs typeface="+mn-ea"/>
                <a:sym typeface="+mn-lt"/>
              </a:rPr>
              <a:t>研究现状</a:t>
            </a:r>
          </a:p>
        </p:txBody>
      </p:sp>
      <p:sp>
        <p:nvSpPr>
          <p:cNvPr id="16" name="文本框 15">
            <a:extLst>
              <a:ext uri="{FF2B5EF4-FFF2-40B4-BE49-F238E27FC236}">
                <a16:creationId xmlns:a16="http://schemas.microsoft.com/office/drawing/2014/main" id="{177C8A41-C80F-3F5A-1B68-AC272AB39855}"/>
              </a:ext>
            </a:extLst>
          </p:cNvPr>
          <p:cNvSpPr txBox="1"/>
          <p:nvPr/>
        </p:nvSpPr>
        <p:spPr>
          <a:xfrm>
            <a:off x="2921635" y="4199890"/>
            <a:ext cx="3074904"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楷体" panose="02010609060101010101" pitchFamily="49" charset="-122"/>
                <a:ea typeface="楷体" panose="02010609060101010101" pitchFamily="49" charset="-122"/>
                <a:cs typeface="+mn-ea"/>
                <a:sym typeface="+mn-lt"/>
              </a:rPr>
              <a:t>研究内容与技术方案</a:t>
            </a:r>
          </a:p>
        </p:txBody>
      </p:sp>
      <p:sp>
        <p:nvSpPr>
          <p:cNvPr id="22" name="文本框 21">
            <a:extLst>
              <a:ext uri="{FF2B5EF4-FFF2-40B4-BE49-F238E27FC236}">
                <a16:creationId xmlns:a16="http://schemas.microsoft.com/office/drawing/2014/main" id="{AD94E84F-6B5F-4EA9-D7D7-5B98428BB0F7}"/>
              </a:ext>
            </a:extLst>
          </p:cNvPr>
          <p:cNvSpPr txBox="1"/>
          <p:nvPr/>
        </p:nvSpPr>
        <p:spPr>
          <a:xfrm>
            <a:off x="8138160" y="4199890"/>
            <a:ext cx="3146135" cy="461665"/>
          </a:xfrm>
          <a:prstGeom prst="rect">
            <a:avLst/>
          </a:prstGeom>
          <a:noFill/>
        </p:spPr>
        <p:txBody>
          <a:bodyPr wrap="square" rtlCol="0">
            <a:spAutoFit/>
          </a:bodyPr>
          <a:lstStyle/>
          <a:p>
            <a:r>
              <a:rPr lang="zh-CN" altLang="en-US" sz="2400" b="1" dirty="0">
                <a:solidFill>
                  <a:schemeClr val="tx1">
                    <a:lumMod val="85000"/>
                    <a:lumOff val="15000"/>
                  </a:schemeClr>
                </a:solidFill>
                <a:effectLst>
                  <a:outerShdw blurRad="25400" dist="25400" dir="2700000" algn="tl">
                    <a:srgbClr val="000000">
                      <a:alpha val="25000"/>
                    </a:srgbClr>
                  </a:outerShdw>
                </a:effectLst>
                <a:latin typeface="楷体" panose="02010609060101010101" pitchFamily="49" charset="-122"/>
                <a:ea typeface="楷体" panose="02010609060101010101" pitchFamily="49" charset="-122"/>
                <a:cs typeface="+mn-ea"/>
                <a:sym typeface="+mn-lt"/>
              </a:rPr>
              <a:t>创新点总结</a:t>
            </a:r>
          </a:p>
        </p:txBody>
      </p:sp>
      <p:grpSp>
        <p:nvGrpSpPr>
          <p:cNvPr id="106500" name="组合 106499">
            <a:extLst>
              <a:ext uri="{FF2B5EF4-FFF2-40B4-BE49-F238E27FC236}">
                <a16:creationId xmlns:a16="http://schemas.microsoft.com/office/drawing/2014/main" id="{A5513CD0-C36E-B79B-A5D1-D1B6DBEFF0C4}"/>
              </a:ext>
            </a:extLst>
          </p:cNvPr>
          <p:cNvGrpSpPr/>
          <p:nvPr/>
        </p:nvGrpSpPr>
        <p:grpSpPr>
          <a:xfrm>
            <a:off x="6867297" y="2497934"/>
            <a:ext cx="1008283" cy="700477"/>
            <a:chOff x="5871093" y="1184851"/>
            <a:chExt cx="1008283" cy="700477"/>
          </a:xfrm>
          <a:solidFill>
            <a:schemeClr val="accent2"/>
          </a:solidFill>
        </p:grpSpPr>
        <p:grpSp>
          <p:nvGrpSpPr>
            <p:cNvPr id="106501" name="组合 106500">
              <a:extLst>
                <a:ext uri="{FF2B5EF4-FFF2-40B4-BE49-F238E27FC236}">
                  <a16:creationId xmlns:a16="http://schemas.microsoft.com/office/drawing/2014/main" id="{5B6E27FA-455A-379A-122F-6732B77613EB}"/>
                </a:ext>
              </a:extLst>
            </p:cNvPr>
            <p:cNvGrpSpPr/>
            <p:nvPr/>
          </p:nvGrpSpPr>
          <p:grpSpPr>
            <a:xfrm>
              <a:off x="5871093" y="1184851"/>
              <a:ext cx="700479" cy="700477"/>
              <a:chOff x="5953785" y="1232361"/>
              <a:chExt cx="605464" cy="605462"/>
            </a:xfrm>
            <a:grpFill/>
          </p:grpSpPr>
          <p:sp>
            <p:nvSpPr>
              <p:cNvPr id="106503" name="椭圆 106502">
                <a:extLst>
                  <a:ext uri="{FF2B5EF4-FFF2-40B4-BE49-F238E27FC236}">
                    <a16:creationId xmlns:a16="http://schemas.microsoft.com/office/drawing/2014/main" id="{C1E6320A-4404-CBC2-365C-31E1FB7AD8B3}"/>
                  </a:ext>
                </a:extLst>
              </p:cNvPr>
              <p:cNvSpPr/>
              <p:nvPr/>
            </p:nvSpPr>
            <p:spPr>
              <a:xfrm>
                <a:off x="5953785" y="1232361"/>
                <a:ext cx="605464" cy="605462"/>
              </a:xfrm>
              <a:prstGeom prst="ellipse">
                <a:avLst/>
              </a:prstGeom>
              <a:grp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106504" name="TextBox 11">
                <a:extLst>
                  <a:ext uri="{FF2B5EF4-FFF2-40B4-BE49-F238E27FC236}">
                    <a16:creationId xmlns:a16="http://schemas.microsoft.com/office/drawing/2014/main" id="{908558FF-8C73-A9E7-32C1-BFF7D58B7417}"/>
                  </a:ext>
                </a:extLst>
              </p:cNvPr>
              <p:cNvSpPr txBox="1"/>
              <p:nvPr/>
            </p:nvSpPr>
            <p:spPr>
              <a:xfrm>
                <a:off x="6019149" y="1347209"/>
                <a:ext cx="482731" cy="379091"/>
              </a:xfrm>
              <a:prstGeom prst="rect">
                <a:avLst/>
              </a:prstGeom>
              <a:grpFill/>
              <a:ln>
                <a:noFill/>
              </a:ln>
              <a:effectLst/>
            </p:spPr>
            <p:txBody>
              <a:bodyPr wrap="square" lIns="68580" tIns="34290" rIns="68580" bIns="34290" rtlCol="0">
                <a:spAutoFit/>
              </a:bodyPr>
              <a:lstStyle/>
              <a:p>
                <a:pPr algn="ctr"/>
                <a:endParaRPr lang="zh-CN" altLang="en-US" sz="2400" dirty="0">
                  <a:solidFill>
                    <a:schemeClr val="bg1"/>
                  </a:solidFill>
                  <a:effectLst>
                    <a:outerShdw blurRad="25400" dist="25400" dir="2700000" algn="tl">
                      <a:srgbClr val="000000">
                        <a:alpha val="25000"/>
                      </a:srgbClr>
                    </a:outerShdw>
                  </a:effectLst>
                  <a:cs typeface="+mn-ea"/>
                  <a:sym typeface="+mn-lt"/>
                </a:endParaRPr>
              </a:p>
            </p:txBody>
          </p:sp>
        </p:grpSp>
        <p:sp>
          <p:nvSpPr>
            <p:cNvPr id="106502" name="等腰三角形 106501">
              <a:extLst>
                <a:ext uri="{FF2B5EF4-FFF2-40B4-BE49-F238E27FC236}">
                  <a16:creationId xmlns:a16="http://schemas.microsoft.com/office/drawing/2014/main" id="{D3B09796-5BF6-5A04-CEB2-BEB1AD5EBC1E}"/>
                </a:ext>
              </a:extLst>
            </p:cNvPr>
            <p:cNvSpPr/>
            <p:nvPr/>
          </p:nvSpPr>
          <p:spPr>
            <a:xfrm rot="5400000">
              <a:off x="6724526" y="1479984"/>
              <a:ext cx="198506" cy="111195"/>
            </a:xfrm>
            <a:prstGeom prst="triangle">
              <a:avLst/>
            </a:prstGeom>
            <a:grp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6505" name="组合 106504">
            <a:extLst>
              <a:ext uri="{FF2B5EF4-FFF2-40B4-BE49-F238E27FC236}">
                <a16:creationId xmlns:a16="http://schemas.microsoft.com/office/drawing/2014/main" id="{2BCAD84E-9819-3066-2664-1D6CB37EA393}"/>
              </a:ext>
            </a:extLst>
          </p:cNvPr>
          <p:cNvGrpSpPr/>
          <p:nvPr/>
        </p:nvGrpSpPr>
        <p:grpSpPr>
          <a:xfrm>
            <a:off x="6867297" y="4105447"/>
            <a:ext cx="1008283" cy="700477"/>
            <a:chOff x="5871093" y="1184851"/>
            <a:chExt cx="1008283" cy="700477"/>
          </a:xfrm>
          <a:solidFill>
            <a:schemeClr val="accent2"/>
          </a:solidFill>
        </p:grpSpPr>
        <p:grpSp>
          <p:nvGrpSpPr>
            <p:cNvPr id="106506" name="组合 106505">
              <a:extLst>
                <a:ext uri="{FF2B5EF4-FFF2-40B4-BE49-F238E27FC236}">
                  <a16:creationId xmlns:a16="http://schemas.microsoft.com/office/drawing/2014/main" id="{28FE70C5-428E-D95E-8AFC-86E858DFA3B7}"/>
                </a:ext>
              </a:extLst>
            </p:cNvPr>
            <p:cNvGrpSpPr/>
            <p:nvPr/>
          </p:nvGrpSpPr>
          <p:grpSpPr>
            <a:xfrm>
              <a:off x="5871093" y="1184851"/>
              <a:ext cx="700479" cy="700477"/>
              <a:chOff x="5953785" y="1232361"/>
              <a:chExt cx="605464" cy="605462"/>
            </a:xfrm>
            <a:grpFill/>
          </p:grpSpPr>
          <p:sp>
            <p:nvSpPr>
              <p:cNvPr id="106508" name="椭圆 106507">
                <a:extLst>
                  <a:ext uri="{FF2B5EF4-FFF2-40B4-BE49-F238E27FC236}">
                    <a16:creationId xmlns:a16="http://schemas.microsoft.com/office/drawing/2014/main" id="{95F88913-B7EF-4702-01F8-2AA7CC89C459}"/>
                  </a:ext>
                </a:extLst>
              </p:cNvPr>
              <p:cNvSpPr/>
              <p:nvPr/>
            </p:nvSpPr>
            <p:spPr>
              <a:xfrm>
                <a:off x="5953785" y="1232361"/>
                <a:ext cx="605464" cy="605462"/>
              </a:xfrm>
              <a:prstGeom prst="ellipse">
                <a:avLst/>
              </a:prstGeom>
              <a:grp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106509" name="TextBox 11">
                <a:extLst>
                  <a:ext uri="{FF2B5EF4-FFF2-40B4-BE49-F238E27FC236}">
                    <a16:creationId xmlns:a16="http://schemas.microsoft.com/office/drawing/2014/main" id="{0D8B5C33-B93C-1272-8976-908CC1F94E96}"/>
                  </a:ext>
                </a:extLst>
              </p:cNvPr>
              <p:cNvSpPr txBox="1"/>
              <p:nvPr/>
            </p:nvSpPr>
            <p:spPr>
              <a:xfrm>
                <a:off x="6019149" y="1347209"/>
                <a:ext cx="482731" cy="379091"/>
              </a:xfrm>
              <a:prstGeom prst="rect">
                <a:avLst/>
              </a:prstGeom>
              <a:grpFill/>
              <a:ln>
                <a:noFill/>
              </a:ln>
              <a:effectLst/>
            </p:spPr>
            <p:txBody>
              <a:bodyPr wrap="square" lIns="68580" tIns="34290" rIns="68580" bIns="34290" rtlCol="0">
                <a:spAutoFit/>
              </a:bodyPr>
              <a:lstStyle/>
              <a:p>
                <a:pPr algn="ctr"/>
                <a:endParaRPr lang="zh-CN" altLang="en-US" sz="2400" dirty="0">
                  <a:solidFill>
                    <a:schemeClr val="bg1"/>
                  </a:solidFill>
                  <a:effectLst>
                    <a:outerShdw blurRad="25400" dist="25400" dir="2700000" algn="tl">
                      <a:srgbClr val="000000">
                        <a:alpha val="25000"/>
                      </a:srgbClr>
                    </a:outerShdw>
                  </a:effectLst>
                  <a:cs typeface="+mn-ea"/>
                  <a:sym typeface="+mn-lt"/>
                </a:endParaRPr>
              </a:p>
            </p:txBody>
          </p:sp>
        </p:grpSp>
        <p:sp>
          <p:nvSpPr>
            <p:cNvPr id="106507" name="等腰三角形 106506">
              <a:extLst>
                <a:ext uri="{FF2B5EF4-FFF2-40B4-BE49-F238E27FC236}">
                  <a16:creationId xmlns:a16="http://schemas.microsoft.com/office/drawing/2014/main" id="{C0A128AA-55EC-0A69-C5F1-8585C44B1BD9}"/>
                </a:ext>
              </a:extLst>
            </p:cNvPr>
            <p:cNvSpPr/>
            <p:nvPr/>
          </p:nvSpPr>
          <p:spPr>
            <a:xfrm rot="5400000">
              <a:off x="6724526" y="1479984"/>
              <a:ext cx="198506" cy="111195"/>
            </a:xfrm>
            <a:prstGeom prst="triangle">
              <a:avLst/>
            </a:prstGeom>
            <a:grp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6510" name="组合 106509">
            <a:extLst>
              <a:ext uri="{FF2B5EF4-FFF2-40B4-BE49-F238E27FC236}">
                <a16:creationId xmlns:a16="http://schemas.microsoft.com/office/drawing/2014/main" id="{EE3D67D0-3DBD-65F0-D047-FD800F60E5E3}"/>
              </a:ext>
            </a:extLst>
          </p:cNvPr>
          <p:cNvGrpSpPr/>
          <p:nvPr/>
        </p:nvGrpSpPr>
        <p:grpSpPr>
          <a:xfrm>
            <a:off x="1605411" y="4105447"/>
            <a:ext cx="1008283" cy="700477"/>
            <a:chOff x="5871093" y="1184851"/>
            <a:chExt cx="1008283" cy="700477"/>
          </a:xfrm>
          <a:solidFill>
            <a:schemeClr val="accent2"/>
          </a:solidFill>
        </p:grpSpPr>
        <p:grpSp>
          <p:nvGrpSpPr>
            <p:cNvPr id="106511" name="组合 106510">
              <a:extLst>
                <a:ext uri="{FF2B5EF4-FFF2-40B4-BE49-F238E27FC236}">
                  <a16:creationId xmlns:a16="http://schemas.microsoft.com/office/drawing/2014/main" id="{F1E5C5B7-D111-E44D-DF80-18C1F7987499}"/>
                </a:ext>
              </a:extLst>
            </p:cNvPr>
            <p:cNvGrpSpPr/>
            <p:nvPr/>
          </p:nvGrpSpPr>
          <p:grpSpPr>
            <a:xfrm>
              <a:off x="5871093" y="1184851"/>
              <a:ext cx="700479" cy="700477"/>
              <a:chOff x="5953785" y="1232361"/>
              <a:chExt cx="605464" cy="605462"/>
            </a:xfrm>
            <a:grpFill/>
          </p:grpSpPr>
          <p:sp>
            <p:nvSpPr>
              <p:cNvPr id="106513" name="椭圆 106512">
                <a:extLst>
                  <a:ext uri="{FF2B5EF4-FFF2-40B4-BE49-F238E27FC236}">
                    <a16:creationId xmlns:a16="http://schemas.microsoft.com/office/drawing/2014/main" id="{C81C44E1-59C4-02E9-B0CB-50DEEC3DD5CB}"/>
                  </a:ext>
                </a:extLst>
              </p:cNvPr>
              <p:cNvSpPr/>
              <p:nvPr/>
            </p:nvSpPr>
            <p:spPr>
              <a:xfrm>
                <a:off x="5953785" y="1232361"/>
                <a:ext cx="605464" cy="605462"/>
              </a:xfrm>
              <a:prstGeom prst="ellipse">
                <a:avLst/>
              </a:prstGeom>
              <a:grpFill/>
              <a:ln>
                <a:noFill/>
              </a:ln>
              <a:effectLst>
                <a:outerShdw blurRad="101600" dist="38100" dir="2700000" algn="tl" rotWithShape="0">
                  <a:prstClr val="black">
                    <a:alpha val="25000"/>
                  </a:prstClr>
                </a:outerShdw>
              </a:effectLst>
            </p:spPr>
            <p:txBody>
              <a:bodyPr vert="horz" wrap="square" lIns="91440" tIns="45720" rIns="91440" bIns="45720" numCol="1" anchor="t" anchorCtr="0" compatLnSpc="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dirty="0">
                  <a:cs typeface="+mn-ea"/>
                  <a:sym typeface="+mn-lt"/>
                </a:endParaRPr>
              </a:p>
            </p:txBody>
          </p:sp>
          <p:sp>
            <p:nvSpPr>
              <p:cNvPr id="106514" name="TextBox 11">
                <a:extLst>
                  <a:ext uri="{FF2B5EF4-FFF2-40B4-BE49-F238E27FC236}">
                    <a16:creationId xmlns:a16="http://schemas.microsoft.com/office/drawing/2014/main" id="{736A802D-A12E-5EAF-449F-4307F64FC15E}"/>
                  </a:ext>
                </a:extLst>
              </p:cNvPr>
              <p:cNvSpPr txBox="1"/>
              <p:nvPr/>
            </p:nvSpPr>
            <p:spPr>
              <a:xfrm>
                <a:off x="6019149" y="1347209"/>
                <a:ext cx="482731" cy="379091"/>
              </a:xfrm>
              <a:prstGeom prst="rect">
                <a:avLst/>
              </a:prstGeom>
              <a:grpFill/>
              <a:ln>
                <a:noFill/>
              </a:ln>
              <a:effectLst/>
            </p:spPr>
            <p:txBody>
              <a:bodyPr wrap="square" lIns="68580" tIns="34290" rIns="68580" bIns="34290" rtlCol="0">
                <a:spAutoFit/>
              </a:bodyPr>
              <a:lstStyle/>
              <a:p>
                <a:pPr algn="ctr"/>
                <a:endParaRPr lang="zh-CN" altLang="en-US" sz="2400" dirty="0">
                  <a:solidFill>
                    <a:schemeClr val="bg1"/>
                  </a:solidFill>
                  <a:effectLst>
                    <a:outerShdw blurRad="25400" dist="25400" dir="2700000" algn="tl">
                      <a:srgbClr val="000000">
                        <a:alpha val="25000"/>
                      </a:srgbClr>
                    </a:outerShdw>
                  </a:effectLst>
                  <a:cs typeface="+mn-ea"/>
                  <a:sym typeface="+mn-lt"/>
                </a:endParaRPr>
              </a:p>
            </p:txBody>
          </p:sp>
        </p:grpSp>
        <p:sp>
          <p:nvSpPr>
            <p:cNvPr id="106512" name="等腰三角形 106511">
              <a:extLst>
                <a:ext uri="{FF2B5EF4-FFF2-40B4-BE49-F238E27FC236}">
                  <a16:creationId xmlns:a16="http://schemas.microsoft.com/office/drawing/2014/main" id="{A42FE059-C9A7-FB94-6A9C-66D6F4039690}"/>
                </a:ext>
              </a:extLst>
            </p:cNvPr>
            <p:cNvSpPr/>
            <p:nvPr/>
          </p:nvSpPr>
          <p:spPr>
            <a:xfrm rot="5400000">
              <a:off x="6724526" y="1479984"/>
              <a:ext cx="198506" cy="111195"/>
            </a:xfrm>
            <a:prstGeom prst="triangle">
              <a:avLst/>
            </a:prstGeom>
            <a:grp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38">
            <a:extLst>
              <a:ext uri="{FF2B5EF4-FFF2-40B4-BE49-F238E27FC236}">
                <a16:creationId xmlns:a16="http://schemas.microsoft.com/office/drawing/2014/main" id="{E8A027E3-CF2F-22AA-C639-88F6C363D9ED}"/>
              </a:ext>
            </a:extLst>
          </p:cNvPr>
          <p:cNvSpPr/>
          <p:nvPr/>
        </p:nvSpPr>
        <p:spPr>
          <a:xfrm>
            <a:off x="2944541" y="4620952"/>
            <a:ext cx="1701997"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汇报人：王佳伟</a:t>
            </a:r>
          </a:p>
        </p:txBody>
      </p:sp>
      <p:sp>
        <p:nvSpPr>
          <p:cNvPr id="3" name="矩形: 圆角 38">
            <a:extLst>
              <a:ext uri="{FF2B5EF4-FFF2-40B4-BE49-F238E27FC236}">
                <a16:creationId xmlns:a16="http://schemas.microsoft.com/office/drawing/2014/main" id="{08C1E212-9012-8394-C168-D7E4D9DBBFCA}"/>
              </a:ext>
            </a:extLst>
          </p:cNvPr>
          <p:cNvSpPr/>
          <p:nvPr/>
        </p:nvSpPr>
        <p:spPr>
          <a:xfrm>
            <a:off x="7567860" y="4599703"/>
            <a:ext cx="1701997"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指导教师：袁帅</a:t>
            </a:r>
          </a:p>
        </p:txBody>
      </p:sp>
      <p:sp>
        <p:nvSpPr>
          <p:cNvPr id="4" name="矩形: 圆角 38">
            <a:extLst>
              <a:ext uri="{FF2B5EF4-FFF2-40B4-BE49-F238E27FC236}">
                <a16:creationId xmlns:a16="http://schemas.microsoft.com/office/drawing/2014/main" id="{FE7973DE-9085-76A9-9905-927AF1140AA9}"/>
              </a:ext>
            </a:extLst>
          </p:cNvPr>
          <p:cNvSpPr/>
          <p:nvPr/>
        </p:nvSpPr>
        <p:spPr>
          <a:xfrm>
            <a:off x="5183049" y="4620952"/>
            <a:ext cx="1775148" cy="523220"/>
          </a:xfrm>
          <a:prstGeom prst="roundRect">
            <a:avLst>
              <a:gd name="adj" fmla="val 50000"/>
            </a:avLst>
          </a:prstGeom>
          <a:solidFill>
            <a:schemeClr val="accent2">
              <a:lumMod val="50000"/>
            </a:schemeClr>
          </a:solidFill>
          <a:ln>
            <a:no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cs typeface="+mn-ea"/>
                <a:sym typeface="+mn-lt"/>
              </a:rPr>
              <a:t>计算机科学与技术</a:t>
            </a:r>
          </a:p>
        </p:txBody>
      </p:sp>
      <p:sp>
        <p:nvSpPr>
          <p:cNvPr id="5" name="文本框 4">
            <a:extLst>
              <a:ext uri="{FF2B5EF4-FFF2-40B4-BE49-F238E27FC236}">
                <a16:creationId xmlns:a16="http://schemas.microsoft.com/office/drawing/2014/main" id="{28D592B3-6D80-DB23-74DF-F5B69092CD10}"/>
              </a:ext>
            </a:extLst>
          </p:cNvPr>
          <p:cNvSpPr txBox="1"/>
          <p:nvPr/>
        </p:nvSpPr>
        <p:spPr>
          <a:xfrm>
            <a:off x="3503712" y="2256495"/>
            <a:ext cx="5184576" cy="707886"/>
          </a:xfrm>
          <a:prstGeom prst="rect">
            <a:avLst/>
          </a:prstGeom>
          <a:noFill/>
        </p:spPr>
        <p:txBody>
          <a:bodyPr wrap="square" rtlCol="0">
            <a:spAutoFit/>
          </a:bodyPr>
          <a:lstStyle/>
          <a:p>
            <a:pPr algn="ctr"/>
            <a:r>
              <a:rPr lang="zh-CN" altLang="en-US" sz="4000" b="1" dirty="0">
                <a:solidFill>
                  <a:schemeClr val="bg1"/>
                </a:solidFill>
                <a:latin typeface="黑体" panose="02010609060101010101" pitchFamily="49" charset="-122"/>
                <a:ea typeface="黑体" panose="02010609060101010101" pitchFamily="49" charset="-122"/>
              </a:rPr>
              <a:t>请各位老师批评指正</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096F4-ADA6-413F-8B6A-8212052B3229}"/>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3.</a:t>
            </a:r>
            <a:r>
              <a:rPr lang="zh-CN" altLang="en-US" sz="4000" kern="1200" dirty="0">
                <a:latin typeface="黑体" panose="02010609060101010101" pitchFamily="49" charset="-122"/>
                <a:ea typeface="黑体" panose="02010609060101010101" pitchFamily="49" charset="-122"/>
                <a:cs typeface="+mn-cs"/>
              </a:rPr>
              <a:t>研 究 内 容</a:t>
            </a:r>
          </a:p>
        </p:txBody>
      </p:sp>
      <p:sp>
        <p:nvSpPr>
          <p:cNvPr id="4" name="页脚占位符 3">
            <a:extLst>
              <a:ext uri="{FF2B5EF4-FFF2-40B4-BE49-F238E27FC236}">
                <a16:creationId xmlns:a16="http://schemas.microsoft.com/office/drawing/2014/main" id="{1BF379E5-36E8-4EA0-B501-8ABF10588B8E}"/>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A98A0469-A44D-4961-9FB5-BFEA62CAC975}"/>
              </a:ext>
            </a:extLst>
          </p:cNvPr>
          <p:cNvSpPr>
            <a:spLocks noGrp="1"/>
          </p:cNvSpPr>
          <p:nvPr>
            <p:ph type="sldNum" sz="quarter" idx="11"/>
          </p:nvPr>
        </p:nvSpPr>
        <p:spPr>
          <a:xfrm>
            <a:off x="0" y="6394995"/>
            <a:ext cx="423168" cy="461664"/>
          </a:xfrm>
        </p:spPr>
        <p:txBody>
          <a:bodyPr/>
          <a:lstStyle/>
          <a:p>
            <a:pPr>
              <a:defRPr/>
            </a:pPr>
            <a:fld id="{EE1B529C-1E6E-4F5D-9841-856A1415EE4D}" type="slidenum">
              <a:rPr lang="en-US" altLang="zh-CN" sz="2400" smtClean="0"/>
              <a:pPr>
                <a:defRPr/>
              </a:pPr>
              <a:t>21</a:t>
            </a:fld>
            <a:endParaRPr lang="en-US" altLang="zh-CN" sz="2400" dirty="0"/>
          </a:p>
        </p:txBody>
      </p:sp>
      <p:sp>
        <p:nvSpPr>
          <p:cNvPr id="6" name="日期占位符 5">
            <a:extLst>
              <a:ext uri="{FF2B5EF4-FFF2-40B4-BE49-F238E27FC236}">
                <a16:creationId xmlns:a16="http://schemas.microsoft.com/office/drawing/2014/main" id="{D2497ECE-FB76-4EF8-BA3D-35687F2AF1B9}"/>
              </a:ext>
            </a:extLst>
          </p:cNvPr>
          <p:cNvSpPr>
            <a:spLocks noGrp="1"/>
          </p:cNvSpPr>
          <p:nvPr>
            <p:ph type="dt" sz="half" idx="12"/>
          </p:nvPr>
        </p:nvSpPr>
        <p:spPr/>
        <p:txBody>
          <a:bodyPr/>
          <a:lstStyle/>
          <a:p>
            <a:pPr>
              <a:defRPr/>
            </a:pPr>
            <a:endParaRPr lang="en-US" altLang="zh-CN" dirty="0"/>
          </a:p>
        </p:txBody>
      </p:sp>
      <p:cxnSp>
        <p:nvCxnSpPr>
          <p:cNvPr id="11" name="直接连接符 10">
            <a:extLst>
              <a:ext uri="{FF2B5EF4-FFF2-40B4-BE49-F238E27FC236}">
                <a16:creationId xmlns:a16="http://schemas.microsoft.com/office/drawing/2014/main" id="{1B4E9F7D-34E6-8114-10C0-C0D6672C3BA5}"/>
              </a:ext>
            </a:extLst>
          </p:cNvPr>
          <p:cNvCxnSpPr>
            <a:cxnSpLocks/>
          </p:cNvCxnSpPr>
          <p:nvPr/>
        </p:nvCxnSpPr>
        <p:spPr>
          <a:xfrm>
            <a:off x="6427799" y="1566016"/>
            <a:ext cx="0" cy="34077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
                <a:extLst>
                  <a:ext uri="{FF2B5EF4-FFF2-40B4-BE49-F238E27FC236}">
                    <a16:creationId xmlns:a16="http://schemas.microsoft.com/office/drawing/2014/main" id="{5DB70045-E791-94B2-2D1B-788D3AA2BB89}"/>
                  </a:ext>
                </a:extLst>
              </p:cNvPr>
              <p:cNvSpPr>
                <a:spLocks noChangeArrowheads="1"/>
              </p:cNvSpPr>
              <p:nvPr/>
            </p:nvSpPr>
            <p:spPr bwMode="auto">
              <a:xfrm>
                <a:off x="119336" y="3779615"/>
                <a:ext cx="6013168" cy="238167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zh-CN" dirty="0">
                    <a:latin typeface="Times New Roman" panose="02020603050405020304" pitchFamily="18" charset="0"/>
                    <a:ea typeface="楷体" panose="02010609060101010101" pitchFamily="49" charset="-122"/>
                  </a:rPr>
                  <a:t>给定输入图像 </a:t>
                </a:r>
                <a14:m>
                  <m:oMath xmlns:m="http://schemas.openxmlformats.org/officeDocument/2006/math">
                    <m:r>
                      <a:rPr lang="zh-CN" altLang="zh-CN" dirty="0">
                        <a:latin typeface="Cambria Math" panose="02040503050406030204" pitchFamily="18" charset="0"/>
                        <a:ea typeface="楷体" panose="02010609060101010101" pitchFamily="49" charset="-122"/>
                      </a:rPr>
                      <m:t>𝐱</m:t>
                    </m:r>
                  </m:oMath>
                </a14:m>
                <a:r>
                  <a:rPr lang="zh-CN" altLang="zh-CN" dirty="0">
                    <a:latin typeface="Times New Roman" panose="02020603050405020304" pitchFamily="18" charset="0"/>
                    <a:ea typeface="楷体" panose="02010609060101010101" pitchFamily="49" charset="-122"/>
                  </a:rPr>
                  <a:t>，我们使用原始的 </a:t>
                </a:r>
                <a14:m>
                  <m:oMath xmlns:m="http://schemas.openxmlformats.org/officeDocument/2006/math">
                    <m:r>
                      <m:rPr>
                        <m:nor/>
                      </m:rPr>
                      <a:rPr lang="zh-CN" altLang="zh-CN" dirty="0">
                        <a:latin typeface="Times New Roman" panose="02020603050405020304" pitchFamily="18" charset="0"/>
                        <a:ea typeface="楷体" panose="02010609060101010101" pitchFamily="49" charset="-122"/>
                      </a:rPr>
                      <m:t>Stable</m:t>
                    </m:r>
                    <m:r>
                      <m:rPr>
                        <m:nor/>
                      </m:rPr>
                      <a:rPr lang="zh-CN" altLang="zh-CN" dirty="0">
                        <a:latin typeface="Times New Roman" panose="02020603050405020304" pitchFamily="18" charset="0"/>
                        <a:ea typeface="楷体" panose="02010609060101010101" pitchFamily="49" charset="-122"/>
                      </a:rPr>
                      <m:t> </m:t>
                    </m:r>
                    <m:r>
                      <m:rPr>
                        <m:nor/>
                      </m:rPr>
                      <a:rPr lang="zh-CN" altLang="zh-CN" dirty="0">
                        <a:latin typeface="Times New Roman" panose="02020603050405020304" pitchFamily="18" charset="0"/>
                        <a:ea typeface="楷体" panose="02010609060101010101" pitchFamily="49" charset="-122"/>
                      </a:rPr>
                      <m:t>Diffusion</m:t>
                    </m:r>
                    <m:r>
                      <m:rPr>
                        <m:nor/>
                      </m:rPr>
                      <a:rPr lang="zh-CN" altLang="zh-CN" dirty="0">
                        <a:latin typeface="Times New Roman" panose="02020603050405020304" pitchFamily="18" charset="0"/>
                        <a:ea typeface="楷体" panose="02010609060101010101" pitchFamily="49" charset="-122"/>
                      </a:rPr>
                      <m:t> </m:t>
                    </m:r>
                    <m:r>
                      <m:rPr>
                        <m:nor/>
                      </m:rPr>
                      <a:rPr lang="zh-CN" altLang="zh-CN" dirty="0">
                        <a:latin typeface="Times New Roman" panose="02020603050405020304" pitchFamily="18" charset="0"/>
                        <a:ea typeface="楷体" panose="02010609060101010101" pitchFamily="49" charset="-122"/>
                      </a:rPr>
                      <m:t>VAE</m:t>
                    </m:r>
                  </m:oMath>
                </a14:m>
                <a:r>
                  <a:rPr lang="zh-CN" altLang="zh-CN" dirty="0">
                    <a:latin typeface="Times New Roman" panose="02020603050405020304" pitchFamily="18" charset="0"/>
                    <a:ea typeface="楷体" panose="02010609060101010101" pitchFamily="49" charset="-122"/>
                  </a:rPr>
                  <a:t> 将其编码</a:t>
                </a:r>
                <a:r>
                  <a:rPr lang="zh-CN" altLang="en-US" dirty="0">
                    <a:latin typeface="Times New Roman" panose="02020603050405020304" pitchFamily="18" charset="0"/>
                    <a:ea typeface="楷体" panose="02010609060101010101" pitchFamily="49" charset="-122"/>
                  </a:rPr>
                  <a:t>进潜空间，表示为</a:t>
                </a:r>
                <a14:m>
                  <m:oMath xmlns:m="http://schemas.openxmlformats.org/officeDocument/2006/math">
                    <m:sSup>
                      <m:sSupPr>
                        <m:ctrlPr>
                          <a:rPr lang="zh-CN" altLang="zh-CN" i="1" dirty="0">
                            <a:latin typeface="Cambria Math" panose="02040503050406030204" pitchFamily="18" charset="0"/>
                            <a:ea typeface="楷体" panose="02010609060101010101" pitchFamily="49" charset="-122"/>
                          </a:rPr>
                        </m:ctrlPr>
                      </m:sSupPr>
                      <m:e>
                        <m:r>
                          <a:rPr lang="zh-CN" altLang="zh-CN" dirty="0">
                            <a:latin typeface="Cambria Math" panose="02040503050406030204" pitchFamily="18" charset="0"/>
                            <a:ea typeface="楷体" panose="02010609060101010101" pitchFamily="49" charset="-122"/>
                          </a:rPr>
                          <m:t>𝐳</m:t>
                        </m:r>
                      </m:e>
                      <m:sup>
                        <m:d>
                          <m:dPr>
                            <m:ctrlPr>
                              <a:rPr lang="zh-CN" altLang="zh-CN" i="1" dirty="0">
                                <a:latin typeface="Cambria Math" panose="02040503050406030204" pitchFamily="18" charset="0"/>
                                <a:ea typeface="楷体" panose="02010609060101010101" pitchFamily="49" charset="-122"/>
                              </a:rPr>
                            </m:ctrlPr>
                          </m:dPr>
                          <m:e>
                            <m:r>
                              <a:rPr lang="zh-CN" altLang="zh-CN" dirty="0">
                                <a:latin typeface="Cambria Math" panose="02040503050406030204" pitchFamily="18" charset="0"/>
                                <a:ea typeface="楷体" panose="02010609060101010101" pitchFamily="49" charset="-122"/>
                              </a:rPr>
                              <m:t>𝐱</m:t>
                            </m:r>
                          </m:e>
                        </m:d>
                      </m:sup>
                    </m:sSup>
                  </m:oMath>
                </a14:m>
                <a:r>
                  <a:rPr lang="zh-CN" altLang="zh-CN" dirty="0">
                    <a:latin typeface="Times New Roman" panose="02020603050405020304" pitchFamily="18" charset="0"/>
                    <a:ea typeface="楷体" panose="02010609060101010101" pitchFamily="49" charset="-122"/>
                  </a:rPr>
                  <a:t>，并在每次去噪迭代中将其与</a:t>
                </a:r>
                <a:r>
                  <a:rPr lang="zh-CN" altLang="en-US" dirty="0">
                    <a:latin typeface="Times New Roman" panose="02020603050405020304" pitchFamily="18" charset="0"/>
                    <a:ea typeface="楷体" panose="02010609060101010101" pitchFamily="49" charset="-122"/>
                  </a:rPr>
                  <a:t>服从</a:t>
                </a:r>
                <a:r>
                  <a:rPr lang="en-US" altLang="zh-CN" dirty="0">
                    <a:latin typeface="Times New Roman" panose="02020603050405020304" pitchFamily="18" charset="0"/>
                    <a:ea typeface="楷体" panose="02010609060101010101" pitchFamily="49" charset="-122"/>
                  </a:rPr>
                  <a:t>01</a:t>
                </a:r>
                <a:r>
                  <a:rPr lang="zh-CN" altLang="en-US" dirty="0">
                    <a:latin typeface="Times New Roman" panose="02020603050405020304" pitchFamily="18" charset="0"/>
                    <a:ea typeface="楷体" panose="02010609060101010101" pitchFamily="49" charset="-122"/>
                  </a:rPr>
                  <a:t>高斯分布的噪声图像</a:t>
                </a:r>
                <a14:m>
                  <m:oMath xmlns:m="http://schemas.openxmlformats.org/officeDocument/2006/math">
                    <m:sSubSup>
                      <m:sSubSupPr>
                        <m:ctrlPr>
                          <a:rPr lang="en-US" altLang="zh-CN" i="1" dirty="0">
                            <a:latin typeface="Cambria Math" panose="02040503050406030204" pitchFamily="18" charset="0"/>
                            <a:ea typeface="楷体" panose="02010609060101010101" pitchFamily="49" charset="-122"/>
                          </a:rPr>
                        </m:ctrlPr>
                      </m:sSubSupPr>
                      <m:e>
                        <m:r>
                          <m:rPr>
                            <m:sty m:val="p"/>
                          </m:rPr>
                          <a:rPr lang="en-US" altLang="zh-CN" dirty="0">
                            <a:latin typeface="Cambria Math" panose="02040503050406030204" pitchFamily="18" charset="0"/>
                            <a:ea typeface="楷体" panose="02010609060101010101" pitchFamily="49" charset="-122"/>
                          </a:rPr>
                          <m:t>z</m:t>
                        </m:r>
                      </m:e>
                      <m:sub>
                        <m:r>
                          <m:rPr>
                            <m:sty m:val="p"/>
                          </m:rPr>
                          <a:rPr lang="en-US" altLang="zh-CN" dirty="0">
                            <a:latin typeface="Cambria Math" panose="02040503050406030204" pitchFamily="18" charset="0"/>
                            <a:ea typeface="楷体" panose="02010609060101010101" pitchFamily="49" charset="-122"/>
                          </a:rPr>
                          <m:t>T</m:t>
                        </m:r>
                      </m:sub>
                      <m:sup>
                        <m:r>
                          <m:rPr>
                            <m:sty m:val="p"/>
                          </m:rPr>
                          <a:rPr lang="en-US" altLang="zh-CN" dirty="0">
                            <a:latin typeface="Cambria Math" panose="02040503050406030204" pitchFamily="18" charset="0"/>
                            <a:ea typeface="楷体" panose="02010609060101010101" pitchFamily="49" charset="-122"/>
                          </a:rPr>
                          <m:t>y</m:t>
                        </m:r>
                      </m:sup>
                    </m:sSubSup>
                  </m:oMath>
                </a14:m>
                <a:r>
                  <a:rPr lang="zh-CN" altLang="zh-CN" dirty="0">
                    <a:latin typeface="Times New Roman" panose="02020603050405020304" pitchFamily="18" charset="0"/>
                    <a:ea typeface="楷体" panose="02010609060101010101" pitchFamily="49" charset="-122"/>
                  </a:rPr>
                  <a:t>进行拼接（concatenate），然后输入给经过修改和微调的 U-Net</a:t>
                </a:r>
                <a:r>
                  <a:rPr lang="en-US" altLang="zh-CN" dirty="0">
                    <a:latin typeface="Times New Roman" panose="02020603050405020304" pitchFamily="18" charset="0"/>
                    <a:ea typeface="楷体" panose="02010609060101010101" pitchFamily="49" charset="-122"/>
                  </a:rPr>
                  <a:t>. </a:t>
                </a:r>
                <a:r>
                  <a:rPr lang="zh-CN" altLang="zh-CN" dirty="0">
                    <a:latin typeface="Times New Roman" panose="02020603050405020304" pitchFamily="18" charset="0"/>
                    <a:ea typeface="楷体" panose="02010609060101010101" pitchFamily="49" charset="-122"/>
                  </a:rPr>
                  <a:t>在执行完 </a:t>
                </a:r>
                <a14:m>
                  <m:oMath xmlns:m="http://schemas.openxmlformats.org/officeDocument/2006/math">
                    <m:r>
                      <a:rPr lang="zh-CN" altLang="zh-CN" dirty="0">
                        <a:latin typeface="Cambria Math" panose="02040503050406030204" pitchFamily="18" charset="0"/>
                        <a:ea typeface="楷体" panose="02010609060101010101" pitchFamily="49" charset="-122"/>
                      </a:rPr>
                      <m:t>𝑇</m:t>
                    </m:r>
                  </m:oMath>
                </a14:m>
                <a:r>
                  <a:rPr lang="zh-CN" altLang="zh-CN" dirty="0">
                    <a:latin typeface="Times New Roman" panose="02020603050405020304" pitchFamily="18" charset="0"/>
                    <a:ea typeface="楷体" panose="02010609060101010101" pitchFamily="49" charset="-122"/>
                  </a:rPr>
                  <a:t> 步的时间表后，得到的最终深度潜在代码</a:t>
                </a:r>
                <a14:m>
                  <m:oMath xmlns:m="http://schemas.openxmlformats.org/officeDocument/2006/math">
                    <m:sSubSup>
                      <m:sSubSupPr>
                        <m:ctrlPr>
                          <a:rPr lang="en-US" altLang="zh-CN" i="1" dirty="0">
                            <a:latin typeface="Cambria Math" panose="02040503050406030204" pitchFamily="18" charset="0"/>
                            <a:ea typeface="楷体" panose="02010609060101010101" pitchFamily="49" charset="-122"/>
                          </a:rPr>
                        </m:ctrlPr>
                      </m:sSubSupPr>
                      <m:e>
                        <m:r>
                          <m:rPr>
                            <m:sty m:val="p"/>
                          </m:rPr>
                          <a:rPr lang="en-US" altLang="zh-CN" dirty="0">
                            <a:latin typeface="Cambria Math" panose="02040503050406030204" pitchFamily="18" charset="0"/>
                            <a:ea typeface="楷体" panose="02010609060101010101" pitchFamily="49" charset="-122"/>
                          </a:rPr>
                          <m:t>z</m:t>
                        </m:r>
                      </m:e>
                      <m:sub>
                        <m:r>
                          <a:rPr lang="en-US" altLang="zh-CN" dirty="0">
                            <a:latin typeface="Cambria Math" panose="02040503050406030204" pitchFamily="18" charset="0"/>
                            <a:ea typeface="楷体" panose="02010609060101010101" pitchFamily="49" charset="-122"/>
                          </a:rPr>
                          <m:t>0</m:t>
                        </m:r>
                      </m:sub>
                      <m:sup>
                        <m:r>
                          <m:rPr>
                            <m:sty m:val="p"/>
                          </m:rPr>
                          <a:rPr lang="en-US" altLang="zh-CN" dirty="0">
                            <a:latin typeface="Cambria Math" panose="02040503050406030204" pitchFamily="18" charset="0"/>
                            <a:ea typeface="楷体" panose="02010609060101010101" pitchFamily="49" charset="-122"/>
                          </a:rPr>
                          <m:t>d</m:t>
                        </m:r>
                      </m:sup>
                    </m:sSubSup>
                  </m:oMath>
                </a14:m>
                <a:r>
                  <a:rPr lang="zh-CN" altLang="zh-CN" dirty="0">
                    <a:latin typeface="Times New Roman" panose="02020603050405020304" pitchFamily="18" charset="0"/>
                    <a:ea typeface="楷体" panose="02010609060101010101" pitchFamily="49" charset="-122"/>
                  </a:rPr>
                  <a:t>被解码成</a:t>
                </a:r>
                <a:r>
                  <a:rPr lang="zh-CN" altLang="en-US" dirty="0">
                    <a:latin typeface="Times New Roman" panose="02020603050405020304" pitchFamily="18" charset="0"/>
                    <a:ea typeface="楷体" panose="02010609060101010101" pitchFamily="49" charset="-122"/>
                  </a:rPr>
                  <a:t>深度图</a:t>
                </a:r>
                <a14:m>
                  <m:oMath xmlns:m="http://schemas.openxmlformats.org/officeDocument/2006/math">
                    <m:acc>
                      <m:accPr>
                        <m:chr m:val="̂"/>
                        <m:ctrlPr>
                          <a:rPr lang="zh-CN" altLang="zh-CN" i="1" dirty="0">
                            <a:latin typeface="Cambria Math" panose="02040503050406030204" pitchFamily="18" charset="0"/>
                            <a:ea typeface="楷体" panose="02010609060101010101" pitchFamily="49" charset="-122"/>
                          </a:rPr>
                        </m:ctrlPr>
                      </m:accPr>
                      <m:e>
                        <m:r>
                          <m:rPr>
                            <m:sty m:val="p"/>
                          </m:rPr>
                          <a:rPr lang="en-US" altLang="zh-CN" dirty="0">
                            <a:latin typeface="Cambria Math" panose="02040503050406030204" pitchFamily="18" charset="0"/>
                            <a:ea typeface="楷体" panose="02010609060101010101" pitchFamily="49" charset="-122"/>
                          </a:rPr>
                          <m:t>y</m:t>
                        </m:r>
                      </m:e>
                    </m:acc>
                  </m:oMath>
                </a14:m>
                <a:r>
                  <a:rPr lang="en-US" altLang="zh-CN" dirty="0">
                    <a:latin typeface="Times New Roman" panose="02020603050405020304" pitchFamily="18" charset="0"/>
                    <a:ea typeface="楷体" panose="02010609060101010101" pitchFamily="49" charset="-122"/>
                  </a:rPr>
                  <a:t>. </a:t>
                </a:r>
              </a:p>
              <a:p>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由于模型通过多次的降噪精炼，生成的深度图具有较强的边缘细节</a:t>
                </a:r>
                <a:endParaRPr lang="zh-CN" altLang="zh-CN" dirty="0">
                  <a:latin typeface="Times New Roman" panose="02020603050405020304" pitchFamily="18" charset="0"/>
                  <a:ea typeface="楷体" panose="02010609060101010101" pitchFamily="49" charset="-122"/>
                </a:endParaRPr>
              </a:p>
            </p:txBody>
          </p:sp>
        </mc:Choice>
        <mc:Fallback xmlns="">
          <p:sp>
            <p:nvSpPr>
              <p:cNvPr id="13" name="Rectangle 1">
                <a:extLst>
                  <a:ext uri="{FF2B5EF4-FFF2-40B4-BE49-F238E27FC236}">
                    <a16:creationId xmlns:a16="http://schemas.microsoft.com/office/drawing/2014/main" id="{5DB70045-E791-94B2-2D1B-788D3AA2BB89}"/>
                  </a:ext>
                </a:extLst>
              </p:cNvPr>
              <p:cNvSpPr>
                <a:spLocks noRot="1" noChangeAspect="1" noMove="1" noResize="1" noEditPoints="1" noAdjustHandles="1" noChangeArrowheads="1" noChangeShapeType="1" noTextEdit="1"/>
              </p:cNvSpPr>
              <p:nvPr/>
            </p:nvSpPr>
            <p:spPr bwMode="auto">
              <a:xfrm>
                <a:off x="119336" y="3779615"/>
                <a:ext cx="6013168" cy="2381678"/>
              </a:xfrm>
              <a:prstGeom prst="rect">
                <a:avLst/>
              </a:prstGeom>
              <a:blipFill>
                <a:blip r:embed="rId2"/>
                <a:stretch>
                  <a:fillRect l="-913" t="-1535" r="-507" b="-281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790B727-6AFA-2C9E-2932-9630E084435D}"/>
                  </a:ext>
                </a:extLst>
              </p:cNvPr>
              <p:cNvSpPr txBox="1"/>
              <p:nvPr/>
            </p:nvSpPr>
            <p:spPr>
              <a:xfrm>
                <a:off x="396440" y="1676003"/>
                <a:ext cx="6153292" cy="322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sSup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𝐳</m:t>
                          </m:r>
                        </m:e>
                        <m:sup>
                          <m:d>
                            <m:d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d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𝐱</m:t>
                              </m:r>
                            </m:e>
                          </m:d>
                        </m:sup>
                      </m:sSup>
                    </m:oMath>
                  </m:oMathPara>
                </a14:m>
                <a:endParaRPr lang="zh-CN" altLang="en-US" sz="1400" dirty="0"/>
              </a:p>
            </p:txBody>
          </p:sp>
        </mc:Choice>
        <mc:Fallback xmlns="">
          <p:sp>
            <p:nvSpPr>
              <p:cNvPr id="15" name="文本框 14">
                <a:extLst>
                  <a:ext uri="{FF2B5EF4-FFF2-40B4-BE49-F238E27FC236}">
                    <a16:creationId xmlns:a16="http://schemas.microsoft.com/office/drawing/2014/main" id="{D790B727-6AFA-2C9E-2932-9630E084435D}"/>
                  </a:ext>
                </a:extLst>
              </p:cNvPr>
              <p:cNvSpPr txBox="1">
                <a:spLocks noRot="1" noChangeAspect="1" noMove="1" noResize="1" noEditPoints="1" noAdjustHandles="1" noChangeArrowheads="1" noChangeShapeType="1" noTextEdit="1"/>
              </p:cNvSpPr>
              <p:nvPr/>
            </p:nvSpPr>
            <p:spPr>
              <a:xfrm>
                <a:off x="396440" y="1676003"/>
                <a:ext cx="6153292" cy="322268"/>
              </a:xfrm>
              <a:prstGeom prst="rect">
                <a:avLst/>
              </a:prstGeom>
              <a:blipFill>
                <a:blip r:embed="rId3"/>
                <a:stretch>
                  <a:fillRect/>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D7628A4E-4EEB-3471-5D94-C44686219864}"/>
              </a:ext>
            </a:extLst>
          </p:cNvPr>
          <p:cNvPicPr>
            <a:picLocks noChangeAspect="1"/>
          </p:cNvPicPr>
          <p:nvPr/>
        </p:nvPicPr>
        <p:blipFill>
          <a:blip r:embed="rId4"/>
          <a:stretch>
            <a:fillRect/>
          </a:stretch>
        </p:blipFill>
        <p:spPr>
          <a:xfrm>
            <a:off x="297925" y="1547274"/>
            <a:ext cx="11596150" cy="1986044"/>
          </a:xfrm>
          <a:prstGeom prst="rect">
            <a:avLst/>
          </a:prstGeom>
          <a:ln w="19050">
            <a:solidFill>
              <a:schemeClr val="tx1"/>
            </a:solidFill>
            <a:prstDash val="dash"/>
          </a:ln>
        </p:spPr>
      </p:pic>
      <p:pic>
        <p:nvPicPr>
          <p:cNvPr id="18" name="图片 17">
            <a:extLst>
              <a:ext uri="{FF2B5EF4-FFF2-40B4-BE49-F238E27FC236}">
                <a16:creationId xmlns:a16="http://schemas.microsoft.com/office/drawing/2014/main" id="{17D92414-3BD8-12E0-1C45-F929EC1FE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3491" y="4043323"/>
            <a:ext cx="2898040" cy="1930093"/>
          </a:xfrm>
          <a:prstGeom prst="rect">
            <a:avLst/>
          </a:prstGeom>
        </p:spPr>
      </p:pic>
      <p:sp>
        <p:nvSpPr>
          <p:cNvPr id="16" name="矩形 15">
            <a:extLst>
              <a:ext uri="{FF2B5EF4-FFF2-40B4-BE49-F238E27FC236}">
                <a16:creationId xmlns:a16="http://schemas.microsoft.com/office/drawing/2014/main" id="{305D2AC8-EBAE-5BB9-6D57-28F3E87B1021}"/>
              </a:ext>
            </a:extLst>
          </p:cNvPr>
          <p:cNvSpPr/>
          <p:nvPr/>
        </p:nvSpPr>
        <p:spPr>
          <a:xfrm flipV="1">
            <a:off x="396440" y="3178007"/>
            <a:ext cx="3215680" cy="3222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0945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B461E-0E3A-4903-B127-C55B99247A9F}"/>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4" name="页脚占位符 3">
            <a:extLst>
              <a:ext uri="{FF2B5EF4-FFF2-40B4-BE49-F238E27FC236}">
                <a16:creationId xmlns:a16="http://schemas.microsoft.com/office/drawing/2014/main" id="{A8B80528-2B45-410A-A180-DEBB503FC858}"/>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43E2980E-E04B-42A7-92EA-85611F0F12CF}"/>
              </a:ext>
            </a:extLst>
          </p:cNvPr>
          <p:cNvSpPr>
            <a:spLocks noGrp="1"/>
          </p:cNvSpPr>
          <p:nvPr>
            <p:ph type="sldNum" sz="quarter" idx="11"/>
          </p:nvPr>
        </p:nvSpPr>
        <p:spPr>
          <a:xfrm>
            <a:off x="-29592" y="6388290"/>
            <a:ext cx="580976" cy="457200"/>
          </a:xfrm>
        </p:spPr>
        <p:txBody>
          <a:bodyPr/>
          <a:lstStyle/>
          <a:p>
            <a:pPr>
              <a:defRPr/>
            </a:pPr>
            <a:fld id="{EE1B529C-1E6E-4F5D-9841-856A1415EE4D}" type="slidenum">
              <a:rPr lang="en-US" altLang="zh-CN" sz="2400" smtClean="0"/>
              <a:pPr>
                <a:defRPr/>
              </a:pPr>
              <a:t>22</a:t>
            </a:fld>
            <a:endParaRPr lang="en-US" altLang="zh-CN" sz="2400" dirty="0"/>
          </a:p>
        </p:txBody>
      </p:sp>
      <p:sp>
        <p:nvSpPr>
          <p:cNvPr id="6" name="日期占位符 5">
            <a:extLst>
              <a:ext uri="{FF2B5EF4-FFF2-40B4-BE49-F238E27FC236}">
                <a16:creationId xmlns:a16="http://schemas.microsoft.com/office/drawing/2014/main" id="{0CE1314D-4238-407F-AFCB-37293D1D672A}"/>
              </a:ext>
            </a:extLst>
          </p:cNvPr>
          <p:cNvSpPr>
            <a:spLocks noGrp="1"/>
          </p:cNvSpPr>
          <p:nvPr>
            <p:ph type="dt" sz="half" idx="12"/>
          </p:nvPr>
        </p:nvSpPr>
        <p:spPr/>
        <p:txBody>
          <a:bodyPr/>
          <a:lstStyle/>
          <a:p>
            <a:pPr>
              <a:defRPr/>
            </a:pPr>
            <a:endParaRPr lang="en-US" altLang="zh-CN" dirty="0"/>
          </a:p>
        </p:txBody>
      </p:sp>
      <p:pic>
        <p:nvPicPr>
          <p:cNvPr id="14" name="object 9">
            <a:extLst>
              <a:ext uri="{FF2B5EF4-FFF2-40B4-BE49-F238E27FC236}">
                <a16:creationId xmlns:a16="http://schemas.microsoft.com/office/drawing/2014/main" id="{A6346E8F-1502-CA1E-548B-7DB0C522EB1D}"/>
              </a:ext>
            </a:extLst>
          </p:cNvPr>
          <p:cNvPicPr/>
          <p:nvPr/>
        </p:nvPicPr>
        <p:blipFill>
          <a:blip r:embed="rId3" cstate="print"/>
          <a:stretch>
            <a:fillRect/>
          </a:stretch>
        </p:blipFill>
        <p:spPr>
          <a:xfrm>
            <a:off x="6786391" y="2680956"/>
            <a:ext cx="4075248" cy="1966103"/>
          </a:xfrm>
          <a:prstGeom prst="rect">
            <a:avLst/>
          </a:prstGeom>
        </p:spPr>
      </p:pic>
      <p:grpSp>
        <p:nvGrpSpPr>
          <p:cNvPr id="15" name="组合 14">
            <a:extLst>
              <a:ext uri="{FF2B5EF4-FFF2-40B4-BE49-F238E27FC236}">
                <a16:creationId xmlns:a16="http://schemas.microsoft.com/office/drawing/2014/main" id="{5A63AC03-0C17-C069-B41F-0E98C92B4795}"/>
              </a:ext>
            </a:extLst>
          </p:cNvPr>
          <p:cNvGrpSpPr/>
          <p:nvPr/>
        </p:nvGrpSpPr>
        <p:grpSpPr>
          <a:xfrm>
            <a:off x="884131" y="2591578"/>
            <a:ext cx="5688549" cy="2415773"/>
            <a:chOff x="884131" y="2591578"/>
            <a:chExt cx="5831115" cy="2415773"/>
          </a:xfrm>
        </p:grpSpPr>
        <p:sp>
          <p:nvSpPr>
            <p:cNvPr id="16" name="文本框 15">
              <a:extLst>
                <a:ext uri="{FF2B5EF4-FFF2-40B4-BE49-F238E27FC236}">
                  <a16:creationId xmlns:a16="http://schemas.microsoft.com/office/drawing/2014/main" id="{48BC9CE9-0A21-9329-1106-90E51282E8DD}"/>
                </a:ext>
              </a:extLst>
            </p:cNvPr>
            <p:cNvSpPr txBox="1"/>
            <p:nvPr/>
          </p:nvSpPr>
          <p:spPr>
            <a:xfrm>
              <a:off x="884131" y="2591578"/>
              <a:ext cx="5831115" cy="1200329"/>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最大似然估计（</a:t>
              </a:r>
              <a:r>
                <a:rPr lang="en-US" altLang="zh-CN" dirty="0">
                  <a:latin typeface="Times New Roman" panose="02020603050405020304" pitchFamily="18" charset="0"/>
                  <a:ea typeface="楷体" panose="02010609060101010101" pitchFamily="49" charset="-122"/>
                </a:rPr>
                <a:t>Maximum Likelihood Estimation, MLE</a:t>
              </a:r>
              <a:r>
                <a:rPr lang="zh-CN" altLang="en-US" dirty="0">
                  <a:latin typeface="Times New Roman" panose="02020603050405020304" pitchFamily="18" charset="0"/>
                  <a:ea typeface="楷体" panose="02010609060101010101" pitchFamily="49" charset="-122"/>
                </a:rPr>
                <a:t>）是统计学中用于估计概率模型参数的方法</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其核心思想是：找到一组参数，使得在该参数下，观测数据出现的概率（似然）最大</a:t>
              </a:r>
              <a:r>
                <a:rPr lang="en-US" altLang="zh-CN" dirty="0">
                  <a:latin typeface="Times New Roman" panose="02020603050405020304" pitchFamily="18" charset="0"/>
                  <a:ea typeface="楷体" panose="02010609060101010101" pitchFamily="49" charset="-122"/>
                </a:rPr>
                <a:t>. </a:t>
              </a:r>
              <a:endParaRPr lang="zh-CN" altLang="en-US" dirty="0">
                <a:latin typeface="Times New Roman" panose="02020603050405020304" pitchFamily="18" charset="0"/>
                <a:ea typeface="楷体" panose="02010609060101010101" pitchFamily="49"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27EFEC8-07AA-EDA8-363A-14E643E63F28}"/>
                    </a:ext>
                  </a:extLst>
                </p:cNvPr>
                <p:cNvSpPr txBox="1"/>
                <p:nvPr/>
              </p:nvSpPr>
              <p:spPr>
                <a:xfrm>
                  <a:off x="884131" y="3807022"/>
                  <a:ext cx="5831115" cy="1200329"/>
                </a:xfrm>
                <a:prstGeom prst="rect">
                  <a:avLst/>
                </a:prstGeom>
                <a:noFill/>
              </p:spPr>
              <p:txBody>
                <a:bodyPr wrap="square" rtlCol="0">
                  <a:spAutoFit/>
                </a:bodyPr>
                <a:lstStyle/>
                <a:p>
                  <a:r>
                    <a:rPr lang="zh-CN" altLang="en-US" dirty="0">
                      <a:latin typeface="Times New Roman" panose="02020603050405020304" pitchFamily="18" charset="0"/>
                      <a:ea typeface="楷体" panose="02010609060101010101" pitchFamily="49" charset="-122"/>
                    </a:rPr>
                    <a:t>我们有一个真实数据分布</a:t>
                  </a: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a:latin typeface="Cambria Math" panose="02040503050406030204" pitchFamily="18" charset="0"/>
                              <a:ea typeface="楷体" panose="02010609060101010101" pitchFamily="49" charset="-122"/>
                            </a:rPr>
                            <m:t>𝒑</m:t>
                          </m:r>
                        </m:e>
                        <m:sub>
                          <m:r>
                            <a:rPr lang="en-US" altLang="zh-CN">
                              <a:latin typeface="Cambria Math" panose="02040503050406030204" pitchFamily="18" charset="0"/>
                              <a:ea typeface="楷体" panose="02010609060101010101" pitchFamily="49" charset="-122"/>
                            </a:rPr>
                            <m:t>𝒅𝒂𝒕𝒂</m:t>
                          </m:r>
                        </m:sub>
                      </m:sSub>
                      <m:d>
                        <m:dPr>
                          <m:ctrlPr>
                            <a:rPr lang="en-US" altLang="zh-CN" i="1">
                              <a:latin typeface="Cambria Math" panose="02040503050406030204" pitchFamily="18" charset="0"/>
                              <a:ea typeface="楷体" panose="02010609060101010101" pitchFamily="49" charset="-122"/>
                            </a:rPr>
                          </m:ctrlPr>
                        </m:dPr>
                        <m:e>
                          <m:r>
                            <a:rPr lang="en-US" altLang="zh-CN">
                              <a:latin typeface="Cambria Math" panose="02040503050406030204" pitchFamily="18" charset="0"/>
                              <a:ea typeface="楷体" panose="02010609060101010101" pitchFamily="49" charset="-122"/>
                            </a:rPr>
                            <m:t>𝒙</m:t>
                          </m:r>
                        </m:e>
                      </m:d>
                    </m:oMath>
                  </a14:m>
                  <a:r>
                    <a:rPr lang="zh-CN" altLang="en-US" dirty="0">
                      <a:latin typeface="Times New Roman" panose="02020603050405020304" pitchFamily="18" charset="0"/>
                      <a:ea typeface="楷体" panose="02010609060101010101" pitchFamily="49" charset="-122"/>
                    </a:rPr>
                    <a:t>，但它是未知的（例如某张图像的分布）；我们想要用一个参数化的模型</a:t>
                  </a: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a:latin typeface="Cambria Math" panose="02040503050406030204" pitchFamily="18" charset="0"/>
                              <a:ea typeface="楷体" panose="02010609060101010101" pitchFamily="49" charset="-122"/>
                            </a:rPr>
                            <m:t>𝒑</m:t>
                          </m:r>
                        </m:e>
                        <m:sub>
                          <m:r>
                            <a:rPr lang="zh-CN" altLang="en-US">
                              <a:latin typeface="Cambria Math" panose="02040503050406030204" pitchFamily="18" charset="0"/>
                              <a:ea typeface="楷体" panose="02010609060101010101" pitchFamily="49" charset="-122"/>
                            </a:rPr>
                            <m:t>𝜽</m:t>
                          </m:r>
                        </m:sub>
                      </m:sSub>
                      <m:r>
                        <a:rPr lang="en-US" altLang="zh-CN">
                          <a:latin typeface="Cambria Math" panose="02040503050406030204" pitchFamily="18" charset="0"/>
                          <a:ea typeface="楷体" panose="02010609060101010101" pitchFamily="49" charset="-122"/>
                        </a:rPr>
                        <m:t>(</m:t>
                      </m:r>
                      <m:r>
                        <a:rPr lang="en-US" altLang="zh-CN">
                          <a:latin typeface="Cambria Math" panose="02040503050406030204" pitchFamily="18" charset="0"/>
                          <a:ea typeface="楷体" panose="02010609060101010101" pitchFamily="49" charset="-122"/>
                        </a:rPr>
                        <m:t>𝒙</m:t>
                      </m:r>
                      <m:r>
                        <a:rPr lang="en-US" altLang="zh-CN">
                          <a:latin typeface="Cambria Math" panose="02040503050406030204" pitchFamily="18" charset="0"/>
                          <a:ea typeface="楷体" panose="02010609060101010101" pitchFamily="49" charset="-122"/>
                        </a:rPr>
                        <m:t>)</m:t>
                      </m:r>
                    </m:oMath>
                  </a14:m>
                  <a:r>
                    <a:rPr lang="zh-CN" altLang="en-US" dirty="0">
                      <a:latin typeface="Times New Roman" panose="02020603050405020304" pitchFamily="18" charset="0"/>
                      <a:ea typeface="楷体" panose="02010609060101010101" pitchFamily="49" charset="-122"/>
                    </a:rPr>
                    <a:t>作为近似，通过找到最优的参数</a:t>
                  </a:r>
                  <a14:m>
                    <m:oMath xmlns:m="http://schemas.openxmlformats.org/officeDocument/2006/math">
                      <m:r>
                        <a:rPr lang="zh-CN" altLang="en-US">
                          <a:latin typeface="Cambria Math" panose="02040503050406030204" pitchFamily="18" charset="0"/>
                          <a:ea typeface="楷体" panose="02010609060101010101" pitchFamily="49" charset="-122"/>
                        </a:rPr>
                        <m:t>𝜃</m:t>
                      </m:r>
                    </m:oMath>
                  </a14:m>
                  <a:r>
                    <a:rPr lang="zh-CN" altLang="en-US" dirty="0">
                      <a:latin typeface="Times New Roman" panose="02020603050405020304" pitchFamily="18" charset="0"/>
                      <a:ea typeface="楷体" panose="02010609060101010101" pitchFamily="49" charset="-122"/>
                    </a:rPr>
                    <a:t>来使得</a:t>
                  </a: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a:latin typeface="Cambria Math" panose="02040503050406030204" pitchFamily="18" charset="0"/>
                              <a:ea typeface="楷体" panose="02010609060101010101" pitchFamily="49" charset="-122"/>
                            </a:rPr>
                            <m:t>𝒑</m:t>
                          </m:r>
                        </m:e>
                        <m:sub>
                          <m:r>
                            <a:rPr lang="zh-CN" altLang="en-US">
                              <a:latin typeface="Cambria Math" panose="02040503050406030204" pitchFamily="18" charset="0"/>
                              <a:ea typeface="楷体" panose="02010609060101010101" pitchFamily="49" charset="-122"/>
                            </a:rPr>
                            <m:t>𝜽</m:t>
                          </m:r>
                        </m:sub>
                      </m:sSub>
                      <m:r>
                        <a:rPr lang="en-US" altLang="zh-CN">
                          <a:latin typeface="Cambria Math" panose="02040503050406030204" pitchFamily="18" charset="0"/>
                          <a:ea typeface="楷体" panose="02010609060101010101" pitchFamily="49" charset="-122"/>
                        </a:rPr>
                        <m:t>(</m:t>
                      </m:r>
                      <m:r>
                        <a:rPr lang="en-US" altLang="zh-CN">
                          <a:latin typeface="Cambria Math" panose="02040503050406030204" pitchFamily="18" charset="0"/>
                          <a:ea typeface="楷体" panose="02010609060101010101" pitchFamily="49" charset="-122"/>
                        </a:rPr>
                        <m:t>𝒙</m:t>
                      </m:r>
                      <m:r>
                        <a:rPr lang="en-US" altLang="zh-CN">
                          <a:latin typeface="Cambria Math" panose="02040503050406030204" pitchFamily="18" charset="0"/>
                          <a:ea typeface="楷体" panose="02010609060101010101" pitchFamily="49" charset="-122"/>
                        </a:rPr>
                        <m:t>)</m:t>
                      </m:r>
                    </m:oMath>
                  </a14:m>
                  <a:r>
                    <a:rPr lang="zh-CN" altLang="en-US" dirty="0">
                      <a:latin typeface="Times New Roman" panose="02020603050405020304" pitchFamily="18" charset="0"/>
                      <a:ea typeface="楷体" panose="02010609060101010101" pitchFamily="49" charset="-122"/>
                    </a:rPr>
                    <a:t>尽可能拟合</a:t>
                  </a:r>
                  <a14:m>
                    <m:oMath xmlns:m="http://schemas.openxmlformats.org/officeDocument/2006/math">
                      <m:sSub>
                        <m:sSubPr>
                          <m:ctrlPr>
                            <a:rPr lang="en-US" altLang="zh-CN" i="1">
                              <a:latin typeface="Cambria Math" panose="02040503050406030204" pitchFamily="18" charset="0"/>
                              <a:ea typeface="楷体" panose="02010609060101010101" pitchFamily="49" charset="-122"/>
                            </a:rPr>
                          </m:ctrlPr>
                        </m:sSubPr>
                        <m:e>
                          <m:r>
                            <a:rPr lang="en-US" altLang="zh-CN">
                              <a:latin typeface="Cambria Math" panose="02040503050406030204" pitchFamily="18" charset="0"/>
                              <a:ea typeface="楷体" panose="02010609060101010101" pitchFamily="49" charset="-122"/>
                            </a:rPr>
                            <m:t>𝒑</m:t>
                          </m:r>
                        </m:e>
                        <m:sub>
                          <m:r>
                            <a:rPr lang="en-US" altLang="zh-CN">
                              <a:latin typeface="Cambria Math" panose="02040503050406030204" pitchFamily="18" charset="0"/>
                              <a:ea typeface="楷体" panose="02010609060101010101" pitchFamily="49" charset="-122"/>
                            </a:rPr>
                            <m:t>𝒅𝒂𝒕𝒂</m:t>
                          </m:r>
                        </m:sub>
                      </m:sSub>
                      <m:d>
                        <m:dPr>
                          <m:ctrlPr>
                            <a:rPr lang="en-US" altLang="zh-CN" i="1">
                              <a:latin typeface="Cambria Math" panose="02040503050406030204" pitchFamily="18" charset="0"/>
                              <a:ea typeface="楷体" panose="02010609060101010101" pitchFamily="49" charset="-122"/>
                            </a:rPr>
                          </m:ctrlPr>
                        </m:dPr>
                        <m:e>
                          <m:r>
                            <a:rPr lang="en-US" altLang="zh-CN">
                              <a:latin typeface="Cambria Math" panose="02040503050406030204" pitchFamily="18" charset="0"/>
                              <a:ea typeface="楷体" panose="02010609060101010101" pitchFamily="49" charset="-122"/>
                            </a:rPr>
                            <m:t>𝒙</m:t>
                          </m:r>
                        </m:e>
                      </m:d>
                    </m:oMath>
                  </a14:m>
                  <a:endParaRPr lang="zh-CN" altLang="en-US" dirty="0">
                    <a:latin typeface="Times New Roman" panose="02020603050405020304" pitchFamily="18" charset="0"/>
                    <a:ea typeface="楷体" panose="02010609060101010101" pitchFamily="49" charset="-122"/>
                  </a:endParaRPr>
                </a:p>
              </p:txBody>
            </p:sp>
          </mc:Choice>
          <mc:Fallback xmlns="">
            <p:sp>
              <p:nvSpPr>
                <p:cNvPr id="17" name="文本框 16">
                  <a:extLst>
                    <a:ext uri="{FF2B5EF4-FFF2-40B4-BE49-F238E27FC236}">
                      <a16:creationId xmlns:a16="http://schemas.microsoft.com/office/drawing/2014/main" id="{C27EFEC8-07AA-EDA8-363A-14E643E63F28}"/>
                    </a:ext>
                  </a:extLst>
                </p:cNvPr>
                <p:cNvSpPr txBox="1">
                  <a:spLocks noRot="1" noChangeAspect="1" noMove="1" noResize="1" noEditPoints="1" noAdjustHandles="1" noChangeArrowheads="1" noChangeShapeType="1" noTextEdit="1"/>
                </p:cNvSpPr>
                <p:nvPr/>
              </p:nvSpPr>
              <p:spPr>
                <a:xfrm>
                  <a:off x="884131" y="3807022"/>
                  <a:ext cx="5831115" cy="1200329"/>
                </a:xfrm>
                <a:prstGeom prst="rect">
                  <a:avLst/>
                </a:prstGeom>
                <a:blipFill>
                  <a:blip r:embed="rId4"/>
                  <a:stretch>
                    <a:fillRect l="-857" t="-4082" b="-66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43754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4F987115-4662-4534-BE86-57F7401274A1}"/>
              </a:ext>
            </a:extLst>
          </p:cNvPr>
          <p:cNvSpPr>
            <a:spLocks noGrp="1" noChangeArrowheads="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技 术 方 案</a:t>
            </a:r>
          </a:p>
        </p:txBody>
      </p:sp>
      <p:sp>
        <p:nvSpPr>
          <p:cNvPr id="23556" name="页脚占位符 3">
            <a:extLst>
              <a:ext uri="{FF2B5EF4-FFF2-40B4-BE49-F238E27FC236}">
                <a16:creationId xmlns:a16="http://schemas.microsoft.com/office/drawing/2014/main" id="{4FF01319-20BF-4126-B69A-0529DC3D02E3}"/>
              </a:ext>
            </a:extLst>
          </p:cNvPr>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1200" dirty="0">
                <a:latin typeface="华文行楷" panose="02010800040101010101" pitchFamily="2" charset="-122"/>
              </a:rPr>
              <a:t>沈阳建筑大学  计算机科学与工程学院</a:t>
            </a:r>
            <a:endParaRPr lang="en-US" altLang="zh-CN" sz="1200" dirty="0">
              <a:latin typeface="华文行楷" panose="02010800040101010101" pitchFamily="2" charset="-122"/>
            </a:endParaRPr>
          </a:p>
        </p:txBody>
      </p:sp>
      <p:sp>
        <p:nvSpPr>
          <p:cNvPr id="5" name="日期占位符 4">
            <a:extLst>
              <a:ext uri="{FF2B5EF4-FFF2-40B4-BE49-F238E27FC236}">
                <a16:creationId xmlns:a16="http://schemas.microsoft.com/office/drawing/2014/main" id="{29343028-67FF-4182-AE55-A586DF9670BF}"/>
              </a:ext>
            </a:extLst>
          </p:cNvPr>
          <p:cNvSpPr>
            <a:spLocks noGrp="1"/>
          </p:cNvSpPr>
          <p:nvPr>
            <p:ph type="dt" sz="quarter" idx="12"/>
          </p:nvPr>
        </p:nvSpPr>
        <p:spPr/>
        <p:txBody>
          <a:bodyPr/>
          <a:lstStyle/>
          <a:p>
            <a:pPr>
              <a:defRPr/>
            </a:pPr>
            <a:endParaRPr lang="en-US" altLang="zh-CN" dirty="0"/>
          </a:p>
        </p:txBody>
      </p:sp>
      <p:sp>
        <p:nvSpPr>
          <p:cNvPr id="23559" name="Rectangle 8">
            <a:extLst>
              <a:ext uri="{FF2B5EF4-FFF2-40B4-BE49-F238E27FC236}">
                <a16:creationId xmlns:a16="http://schemas.microsoft.com/office/drawing/2014/main" id="{D3C2B4C8-722F-4691-B845-A65B2137D736}"/>
              </a:ext>
            </a:extLst>
          </p:cNvPr>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endParaRPr lang="zh-CN" altLang="en-US" sz="1800">
              <a:latin typeface="Arial" panose="020B0604020202020204" pitchFamily="34" charset="0"/>
            </a:endParaRPr>
          </a:p>
        </p:txBody>
      </p:sp>
      <p:sp>
        <p:nvSpPr>
          <p:cNvPr id="2" name="灯片编号占位符 1">
            <a:extLst>
              <a:ext uri="{FF2B5EF4-FFF2-40B4-BE49-F238E27FC236}">
                <a16:creationId xmlns:a16="http://schemas.microsoft.com/office/drawing/2014/main" id="{20CE6E6C-D2E2-4D38-A5E9-D2B783B4D48C}"/>
              </a:ext>
            </a:extLst>
          </p:cNvPr>
          <p:cNvSpPr>
            <a:spLocks noGrp="1"/>
          </p:cNvSpPr>
          <p:nvPr>
            <p:ph type="sldNum" sz="quarter" idx="11"/>
          </p:nvPr>
        </p:nvSpPr>
        <p:spPr>
          <a:xfrm>
            <a:off x="0" y="6381327"/>
            <a:ext cx="551384" cy="476673"/>
          </a:xfrm>
        </p:spPr>
        <p:txBody>
          <a:bodyPr/>
          <a:lstStyle/>
          <a:p>
            <a:pPr algn="ctr">
              <a:defRPr/>
            </a:pPr>
            <a:fld id="{EE1B529C-1E6E-4F5D-9841-856A1415EE4D}" type="slidenum">
              <a:rPr lang="en-US" altLang="zh-CN" sz="2400" smtClean="0"/>
              <a:pPr algn="ctr">
                <a:defRPr/>
              </a:pPr>
              <a:t>23</a:t>
            </a:fld>
            <a:endParaRPr lang="en-US" altLang="zh-CN" sz="2400" dirty="0"/>
          </a:p>
        </p:txBody>
      </p:sp>
      <p:sp>
        <p:nvSpPr>
          <p:cNvPr id="18" name="object 83">
            <a:extLst>
              <a:ext uri="{FF2B5EF4-FFF2-40B4-BE49-F238E27FC236}">
                <a16:creationId xmlns:a16="http://schemas.microsoft.com/office/drawing/2014/main" id="{1756CEAF-919F-0F1E-A62D-8B74D889EB16}"/>
              </a:ext>
            </a:extLst>
          </p:cNvPr>
          <p:cNvSpPr/>
          <p:nvPr/>
        </p:nvSpPr>
        <p:spPr>
          <a:xfrm>
            <a:off x="5278375" y="1885446"/>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19" name="object 140">
            <a:extLst>
              <a:ext uri="{FF2B5EF4-FFF2-40B4-BE49-F238E27FC236}">
                <a16:creationId xmlns:a16="http://schemas.microsoft.com/office/drawing/2014/main" id="{C62A112B-57E5-797B-82A4-5430081361FD}"/>
              </a:ext>
            </a:extLst>
          </p:cNvPr>
          <p:cNvSpPr txBox="1"/>
          <p:nvPr/>
        </p:nvSpPr>
        <p:spPr>
          <a:xfrm>
            <a:off x="5115309" y="2020064"/>
            <a:ext cx="1887855" cy="258404"/>
          </a:xfrm>
          <a:prstGeom prst="rect">
            <a:avLst/>
          </a:prstGeom>
        </p:spPr>
        <p:txBody>
          <a:bodyPr vert="horz" wrap="square" lIns="0" tIns="12065" rIns="0" bIns="0" rtlCol="0">
            <a:spAutoFit/>
          </a:bodyPr>
          <a:lstStyle/>
          <a:p>
            <a:pPr marL="12701">
              <a:spcBef>
                <a:spcPts val="95"/>
              </a:spcBef>
            </a:pPr>
            <a:r>
              <a:rPr sz="1600" b="1" dirty="0">
                <a:latin typeface="Microsoft YaHei"/>
                <a:cs typeface="Microsoft YaHei"/>
              </a:rPr>
              <a:t>Gauss</a:t>
            </a:r>
            <a:r>
              <a:rPr sz="1600" b="1" spc="-40" dirty="0">
                <a:latin typeface="Microsoft YaHei"/>
                <a:cs typeface="Microsoft YaHei"/>
              </a:rPr>
              <a:t> </a:t>
            </a:r>
            <a:r>
              <a:rPr sz="1600" b="1" spc="-11" dirty="0">
                <a:latin typeface="Microsoft YaHei"/>
                <a:cs typeface="Microsoft YaHei"/>
              </a:rPr>
              <a:t>distribution</a:t>
            </a:r>
            <a:endParaRPr sz="1600" dirty="0">
              <a:latin typeface="Microsoft YaHei"/>
              <a:cs typeface="Microsoft YaHei"/>
            </a:endParaRPr>
          </a:p>
        </p:txBody>
      </p:sp>
      <p:sp>
        <p:nvSpPr>
          <p:cNvPr id="20" name="object 146">
            <a:extLst>
              <a:ext uri="{FF2B5EF4-FFF2-40B4-BE49-F238E27FC236}">
                <a16:creationId xmlns:a16="http://schemas.microsoft.com/office/drawing/2014/main" id="{99170D11-979D-E7B3-91E0-88AE9D881A09}"/>
              </a:ext>
            </a:extLst>
          </p:cNvPr>
          <p:cNvSpPr txBox="1"/>
          <p:nvPr/>
        </p:nvSpPr>
        <p:spPr>
          <a:xfrm>
            <a:off x="5943982" y="2919225"/>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21" name="object 79">
            <a:extLst>
              <a:ext uri="{FF2B5EF4-FFF2-40B4-BE49-F238E27FC236}">
                <a16:creationId xmlns:a16="http://schemas.microsoft.com/office/drawing/2014/main" id="{09F1C50A-7475-8C52-0259-260614659202}"/>
              </a:ext>
            </a:extLst>
          </p:cNvPr>
          <p:cNvPicPr/>
          <p:nvPr/>
        </p:nvPicPr>
        <p:blipFill>
          <a:blip r:embed="rId2" cstate="print">
            <a:extLst>
              <a:ext uri="{28A0092B-C50C-407E-A947-70E740481C1C}">
                <a14:useLocalDpi xmlns:a14="http://schemas.microsoft.com/office/drawing/2010/main" val="0"/>
              </a:ext>
            </a:extLst>
          </a:blip>
          <a:srcRect/>
          <a:stretch/>
        </p:blipFill>
        <p:spPr>
          <a:xfrm>
            <a:off x="7215825" y="1466819"/>
            <a:ext cx="960119" cy="960119"/>
          </a:xfrm>
          <a:prstGeom prst="rect">
            <a:avLst/>
          </a:prstGeom>
        </p:spPr>
      </p:pic>
      <p:pic>
        <p:nvPicPr>
          <p:cNvPr id="22" name="object 79">
            <a:extLst>
              <a:ext uri="{FF2B5EF4-FFF2-40B4-BE49-F238E27FC236}">
                <a16:creationId xmlns:a16="http://schemas.microsoft.com/office/drawing/2014/main" id="{95342897-E51C-929C-2B6D-6C1BC8ACD830}"/>
              </a:ext>
            </a:extLst>
          </p:cNvPr>
          <p:cNvPicPr/>
          <p:nvPr/>
        </p:nvPicPr>
        <p:blipFill>
          <a:blip r:embed="rId3" cstate="print">
            <a:extLst>
              <a:ext uri="{28A0092B-C50C-407E-A947-70E740481C1C}">
                <a14:useLocalDpi xmlns:a14="http://schemas.microsoft.com/office/drawing/2010/main" val="0"/>
              </a:ext>
            </a:extLst>
          </a:blip>
          <a:srcRect/>
          <a:stretch/>
        </p:blipFill>
        <p:spPr>
          <a:xfrm>
            <a:off x="3934369" y="1456183"/>
            <a:ext cx="960119" cy="960119"/>
          </a:xfrm>
          <a:prstGeom prst="rect">
            <a:avLst/>
          </a:prstGeom>
        </p:spPr>
      </p:pic>
      <p:grpSp>
        <p:nvGrpSpPr>
          <p:cNvPr id="23" name="object 97">
            <a:extLst>
              <a:ext uri="{FF2B5EF4-FFF2-40B4-BE49-F238E27FC236}">
                <a16:creationId xmlns:a16="http://schemas.microsoft.com/office/drawing/2014/main" id="{B9F3DF10-C760-E2C6-8D12-B1DA40748D89}"/>
              </a:ext>
            </a:extLst>
          </p:cNvPr>
          <p:cNvGrpSpPr/>
          <p:nvPr/>
        </p:nvGrpSpPr>
        <p:grpSpPr>
          <a:xfrm>
            <a:off x="5819323" y="2312458"/>
            <a:ext cx="417600" cy="419305"/>
            <a:chOff x="3121440" y="1179020"/>
            <a:chExt cx="586740" cy="588469"/>
          </a:xfrm>
        </p:grpSpPr>
        <p:pic>
          <p:nvPicPr>
            <p:cNvPr id="24" name="object 98">
              <a:extLst>
                <a:ext uri="{FF2B5EF4-FFF2-40B4-BE49-F238E27FC236}">
                  <a16:creationId xmlns:a16="http://schemas.microsoft.com/office/drawing/2014/main" id="{CB63D537-EFF9-BCEF-7E69-B3E405D625AF}"/>
                </a:ext>
              </a:extLst>
            </p:cNvPr>
            <p:cNvPicPr/>
            <p:nvPr/>
          </p:nvPicPr>
          <p:blipFill>
            <a:blip r:embed="rId4" cstate="print"/>
            <a:stretch>
              <a:fillRect/>
            </a:stretch>
          </p:blipFill>
          <p:spPr>
            <a:xfrm>
              <a:off x="3125356" y="1179020"/>
              <a:ext cx="574682" cy="570662"/>
            </a:xfrm>
            <a:prstGeom prst="rect">
              <a:avLst/>
            </a:prstGeom>
          </p:spPr>
        </p:pic>
        <p:sp>
          <p:nvSpPr>
            <p:cNvPr id="25" name="object 99">
              <a:extLst>
                <a:ext uri="{FF2B5EF4-FFF2-40B4-BE49-F238E27FC236}">
                  <a16:creationId xmlns:a16="http://schemas.microsoft.com/office/drawing/2014/main" id="{42F54B14-AB51-03F3-CBC4-EFF85D181F39}"/>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26" name="object 100">
              <a:extLst>
                <a:ext uri="{FF2B5EF4-FFF2-40B4-BE49-F238E27FC236}">
                  <a16:creationId xmlns:a16="http://schemas.microsoft.com/office/drawing/2014/main" id="{D68C8038-8CFC-89E2-E022-A15595AF37CA}"/>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27" name="object 101">
              <a:extLst>
                <a:ext uri="{FF2B5EF4-FFF2-40B4-BE49-F238E27FC236}">
                  <a16:creationId xmlns:a16="http://schemas.microsoft.com/office/drawing/2014/main" id="{15371276-C865-77FA-16C3-2F1F7DDF6FC1}"/>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4B95D8C-2BFE-CF17-2A29-18E0C6C6EB2C}"/>
                  </a:ext>
                </a:extLst>
              </p:cNvPr>
              <p:cNvSpPr txBox="1"/>
              <p:nvPr/>
            </p:nvSpPr>
            <p:spPr>
              <a:xfrm>
                <a:off x="4270599" y="2309796"/>
                <a:ext cx="51398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oMath>
                  </m:oMathPara>
                </a14:m>
                <a:endParaRPr lang="zh-CN" altLang="en-US" sz="1872" dirty="0"/>
              </a:p>
            </p:txBody>
          </p:sp>
        </mc:Choice>
        <mc:Fallback xmlns="">
          <p:sp>
            <p:nvSpPr>
              <p:cNvPr id="28" name="文本框 27">
                <a:extLst>
                  <a:ext uri="{FF2B5EF4-FFF2-40B4-BE49-F238E27FC236}">
                    <a16:creationId xmlns:a16="http://schemas.microsoft.com/office/drawing/2014/main" id="{B4B95D8C-2BFE-CF17-2A29-18E0C6C6EB2C}"/>
                  </a:ext>
                </a:extLst>
              </p:cNvPr>
              <p:cNvSpPr txBox="1">
                <a:spLocks noRot="1" noChangeAspect="1" noMove="1" noResize="1" noEditPoints="1" noAdjustHandles="1" noChangeArrowheads="1" noChangeShapeType="1" noTextEdit="1"/>
              </p:cNvSpPr>
              <p:nvPr/>
            </p:nvSpPr>
            <p:spPr>
              <a:xfrm>
                <a:off x="4270599" y="2309796"/>
                <a:ext cx="513987" cy="288092"/>
              </a:xfrm>
              <a:prstGeom prst="rect">
                <a:avLst/>
              </a:prstGeom>
              <a:blipFill>
                <a:blip r:embed="rId5"/>
                <a:stretch>
                  <a:fillRect l="-4762" r="-119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05BCC0C-58EF-F3EC-106A-6E56280873D5}"/>
                  </a:ext>
                </a:extLst>
              </p:cNvPr>
              <p:cNvSpPr txBox="1"/>
              <p:nvPr/>
            </p:nvSpPr>
            <p:spPr>
              <a:xfrm>
                <a:off x="7550362" y="2321561"/>
                <a:ext cx="284758"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oMath>
                  </m:oMathPara>
                </a14:m>
                <a:endParaRPr lang="zh-CN" altLang="en-US" sz="1872" dirty="0"/>
              </a:p>
            </p:txBody>
          </p:sp>
        </mc:Choice>
        <mc:Fallback xmlns="">
          <p:sp>
            <p:nvSpPr>
              <p:cNvPr id="29" name="文本框 28">
                <a:extLst>
                  <a:ext uri="{FF2B5EF4-FFF2-40B4-BE49-F238E27FC236}">
                    <a16:creationId xmlns:a16="http://schemas.microsoft.com/office/drawing/2014/main" id="{505BCC0C-58EF-F3EC-106A-6E56280873D5}"/>
                  </a:ext>
                </a:extLst>
              </p:cNvPr>
              <p:cNvSpPr txBox="1">
                <a:spLocks noRot="1" noChangeAspect="1" noMove="1" noResize="1" noEditPoints="1" noAdjustHandles="1" noChangeArrowheads="1" noChangeShapeType="1" noTextEdit="1"/>
              </p:cNvSpPr>
              <p:nvPr/>
            </p:nvSpPr>
            <p:spPr>
              <a:xfrm>
                <a:off x="7550362" y="2321561"/>
                <a:ext cx="284758" cy="288092"/>
              </a:xfrm>
              <a:prstGeom prst="rect">
                <a:avLst/>
              </a:prstGeom>
              <a:blipFill>
                <a:blip r:embed="rId6"/>
                <a:stretch>
                  <a:fillRect l="-8696" r="-4348"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9C3F4BBF-ADD6-EF4A-4F2A-B86EBD56E6BA}"/>
                  </a:ext>
                </a:extLst>
              </p:cNvPr>
              <p:cNvSpPr txBox="1"/>
              <p:nvPr/>
            </p:nvSpPr>
            <p:spPr>
              <a:xfrm>
                <a:off x="5487469" y="148410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30" name="文本框 29">
                <a:extLst>
                  <a:ext uri="{FF2B5EF4-FFF2-40B4-BE49-F238E27FC236}">
                    <a16:creationId xmlns:a16="http://schemas.microsoft.com/office/drawing/2014/main" id="{9C3F4BBF-ADD6-EF4A-4F2A-B86EBD56E6BA}"/>
                  </a:ext>
                </a:extLst>
              </p:cNvPr>
              <p:cNvSpPr txBox="1">
                <a:spLocks noRot="1" noChangeAspect="1" noMove="1" noResize="1" noEditPoints="1" noAdjustHandles="1" noChangeArrowheads="1" noChangeShapeType="1" noTextEdit="1"/>
              </p:cNvSpPr>
              <p:nvPr/>
            </p:nvSpPr>
            <p:spPr>
              <a:xfrm>
                <a:off x="5487469" y="1484104"/>
                <a:ext cx="1217064" cy="307777"/>
              </a:xfrm>
              <a:prstGeom prst="rect">
                <a:avLst/>
              </a:prstGeom>
              <a:blipFill>
                <a:blip r:embed="rId7"/>
                <a:stretch>
                  <a:fillRect l="-4000" r="-6500" b="-37255"/>
                </a:stretch>
              </a:blipFill>
            </p:spPr>
            <p:txBody>
              <a:bodyPr/>
              <a:lstStyle/>
              <a:p>
                <a:r>
                  <a:rPr lang="zh-CN" altLang="en-US">
                    <a:noFill/>
                  </a:rPr>
                  <a:t> </a:t>
                </a:r>
              </a:p>
            </p:txBody>
          </p:sp>
        </mc:Fallback>
      </mc:AlternateContent>
      <p:sp>
        <p:nvSpPr>
          <p:cNvPr id="31" name="椭圆 30">
            <a:extLst>
              <a:ext uri="{FF2B5EF4-FFF2-40B4-BE49-F238E27FC236}">
                <a16:creationId xmlns:a16="http://schemas.microsoft.com/office/drawing/2014/main" id="{85815936-BC9D-0160-C9AF-184322F690FA}"/>
              </a:ext>
            </a:extLst>
          </p:cNvPr>
          <p:cNvSpPr/>
          <p:nvPr/>
        </p:nvSpPr>
        <p:spPr>
          <a:xfrm>
            <a:off x="5943982"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a:p>
        </p:txBody>
      </p:sp>
      <p:sp>
        <p:nvSpPr>
          <p:cNvPr id="23552" name="箭头: 下 23551">
            <a:extLst>
              <a:ext uri="{FF2B5EF4-FFF2-40B4-BE49-F238E27FC236}">
                <a16:creationId xmlns:a16="http://schemas.microsoft.com/office/drawing/2014/main" id="{FB770B55-050D-295E-00B0-B149EA506962}"/>
              </a:ext>
            </a:extLst>
          </p:cNvPr>
          <p:cNvSpPr/>
          <p:nvPr/>
        </p:nvSpPr>
        <p:spPr>
          <a:xfrm>
            <a:off x="6013486" y="2720592"/>
            <a:ext cx="71839"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23553" name="箭头: 下 23552">
            <a:extLst>
              <a:ext uri="{FF2B5EF4-FFF2-40B4-BE49-F238E27FC236}">
                <a16:creationId xmlns:a16="http://schemas.microsoft.com/office/drawing/2014/main" id="{BF861F67-1080-BD61-0BAF-7D73E5BCF2EE}"/>
              </a:ext>
            </a:extLst>
          </p:cNvPr>
          <p:cNvSpPr/>
          <p:nvPr/>
        </p:nvSpPr>
        <p:spPr>
          <a:xfrm rot="16200000" flipH="1">
            <a:off x="5158211" y="2355196"/>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23555" name="矩形 23554">
            <a:extLst>
              <a:ext uri="{FF2B5EF4-FFF2-40B4-BE49-F238E27FC236}">
                <a16:creationId xmlns:a16="http://schemas.microsoft.com/office/drawing/2014/main" id="{8BA54124-0C79-8E2E-CAF9-6B8A30B7F08A}"/>
              </a:ext>
            </a:extLst>
          </p:cNvPr>
          <p:cNvSpPr/>
          <p:nvPr/>
        </p:nvSpPr>
        <p:spPr>
          <a:xfrm>
            <a:off x="4458181" y="2690509"/>
            <a:ext cx="45719" cy="418783"/>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23557" name="箭头: 下 23556">
            <a:extLst>
              <a:ext uri="{FF2B5EF4-FFF2-40B4-BE49-F238E27FC236}">
                <a16:creationId xmlns:a16="http://schemas.microsoft.com/office/drawing/2014/main" id="{7A3C09D6-00B9-9F8D-C5DB-06363A00EF7B}"/>
              </a:ext>
            </a:extLst>
          </p:cNvPr>
          <p:cNvSpPr/>
          <p:nvPr/>
        </p:nvSpPr>
        <p:spPr>
          <a:xfrm rot="10800000">
            <a:off x="7636682" y="2625755"/>
            <a:ext cx="71839"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23558" name="矩形 23557">
            <a:extLst>
              <a:ext uri="{FF2B5EF4-FFF2-40B4-BE49-F238E27FC236}">
                <a16:creationId xmlns:a16="http://schemas.microsoft.com/office/drawing/2014/main" id="{33359E96-5D7D-808C-2695-C52B883262C4}"/>
              </a:ext>
            </a:extLst>
          </p:cNvPr>
          <p:cNvSpPr/>
          <p:nvPr/>
        </p:nvSpPr>
        <p:spPr>
          <a:xfrm>
            <a:off x="6149251" y="3070503"/>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grpSp>
        <p:nvGrpSpPr>
          <p:cNvPr id="23562" name="组合 23561">
            <a:extLst>
              <a:ext uri="{FF2B5EF4-FFF2-40B4-BE49-F238E27FC236}">
                <a16:creationId xmlns:a16="http://schemas.microsoft.com/office/drawing/2014/main" id="{26BCA0F6-32E0-339F-BA0C-C97D5ACC4B70}"/>
              </a:ext>
            </a:extLst>
          </p:cNvPr>
          <p:cNvGrpSpPr/>
          <p:nvPr/>
        </p:nvGrpSpPr>
        <p:grpSpPr>
          <a:xfrm>
            <a:off x="3366940" y="3515109"/>
            <a:ext cx="5458118" cy="1301403"/>
            <a:chOff x="3127248" y="3515109"/>
            <a:chExt cx="5458118" cy="1301403"/>
          </a:xfrm>
        </p:grpSpPr>
        <p:pic>
          <p:nvPicPr>
            <p:cNvPr id="23563" name="object 111">
              <a:extLst>
                <a:ext uri="{FF2B5EF4-FFF2-40B4-BE49-F238E27FC236}">
                  <a16:creationId xmlns:a16="http://schemas.microsoft.com/office/drawing/2014/main" id="{CF614952-10D1-797D-2AE7-E250B6DB252D}"/>
                </a:ext>
              </a:extLst>
            </p:cNvPr>
            <p:cNvPicPr/>
            <p:nvPr/>
          </p:nvPicPr>
          <p:blipFill>
            <a:blip r:embed="rId2" cstate="print">
              <a:extLst>
                <a:ext uri="{28A0092B-C50C-407E-A947-70E740481C1C}">
                  <a14:useLocalDpi xmlns:a14="http://schemas.microsoft.com/office/drawing/2010/main" val="0"/>
                </a:ext>
              </a:extLst>
            </a:blip>
            <a:srcRect/>
            <a:stretch/>
          </p:blipFill>
          <p:spPr>
            <a:xfrm>
              <a:off x="3189735" y="3515109"/>
              <a:ext cx="960119" cy="960119"/>
            </a:xfrm>
            <a:prstGeom prst="rect">
              <a:avLst/>
            </a:prstGeom>
          </p:spPr>
        </p:pic>
        <p:sp>
          <p:nvSpPr>
            <p:cNvPr id="23564" name="object 112">
              <a:extLst>
                <a:ext uri="{FF2B5EF4-FFF2-40B4-BE49-F238E27FC236}">
                  <a16:creationId xmlns:a16="http://schemas.microsoft.com/office/drawing/2014/main" id="{A0E5B04B-D120-5D72-2A32-0B8C5B7B28A7}"/>
                </a:ext>
              </a:extLst>
            </p:cNvPr>
            <p:cNvSpPr/>
            <p:nvPr/>
          </p:nvSpPr>
          <p:spPr>
            <a:xfrm>
              <a:off x="4375088" y="3958301"/>
              <a:ext cx="156845" cy="52705"/>
            </a:xfrm>
            <a:custGeom>
              <a:avLst/>
              <a:gdLst/>
              <a:ahLst/>
              <a:cxnLst/>
              <a:rect l="l" t="t" r="r" b="b"/>
              <a:pathLst>
                <a:path w="156845" h="52704">
                  <a:moveTo>
                    <a:pt x="156413" y="46139"/>
                  </a:moveTo>
                  <a:lnTo>
                    <a:pt x="154533" y="44272"/>
                  </a:lnTo>
                  <a:lnTo>
                    <a:pt x="4191" y="44272"/>
                  </a:lnTo>
                  <a:lnTo>
                    <a:pt x="1879" y="44272"/>
                  </a:lnTo>
                  <a:lnTo>
                    <a:pt x="0" y="46139"/>
                  </a:lnTo>
                  <a:lnTo>
                    <a:pt x="0" y="50774"/>
                  </a:lnTo>
                  <a:lnTo>
                    <a:pt x="1879" y="52654"/>
                  </a:lnTo>
                  <a:lnTo>
                    <a:pt x="154533" y="52654"/>
                  </a:lnTo>
                  <a:lnTo>
                    <a:pt x="156413" y="50774"/>
                  </a:lnTo>
                  <a:lnTo>
                    <a:pt x="156413" y="46139"/>
                  </a:lnTo>
                  <a:close/>
                </a:path>
                <a:path w="156845" h="52704">
                  <a:moveTo>
                    <a:pt x="156413" y="1879"/>
                  </a:moveTo>
                  <a:lnTo>
                    <a:pt x="154533" y="0"/>
                  </a:lnTo>
                  <a:lnTo>
                    <a:pt x="4191" y="0"/>
                  </a:lnTo>
                  <a:lnTo>
                    <a:pt x="1879" y="0"/>
                  </a:lnTo>
                  <a:lnTo>
                    <a:pt x="0" y="1879"/>
                  </a:lnTo>
                  <a:lnTo>
                    <a:pt x="0" y="6502"/>
                  </a:lnTo>
                  <a:lnTo>
                    <a:pt x="1879" y="8369"/>
                  </a:lnTo>
                  <a:lnTo>
                    <a:pt x="154533" y="8369"/>
                  </a:lnTo>
                  <a:lnTo>
                    <a:pt x="156413" y="6502"/>
                  </a:lnTo>
                  <a:lnTo>
                    <a:pt x="156413" y="1879"/>
                  </a:lnTo>
                  <a:close/>
                </a:path>
              </a:pathLst>
            </a:custGeom>
            <a:solidFill>
              <a:srgbClr val="000000"/>
            </a:solidFill>
          </p:spPr>
          <p:txBody>
            <a:bodyPr wrap="square" lIns="0" tIns="0" rIns="0" bIns="0" rtlCol="0"/>
            <a:lstStyle/>
            <a:p>
              <a:endParaRPr sz="1872"/>
            </a:p>
          </p:txBody>
        </p:sp>
        <p:pic>
          <p:nvPicPr>
            <p:cNvPr id="23565" name="object 116">
              <a:extLst>
                <a:ext uri="{FF2B5EF4-FFF2-40B4-BE49-F238E27FC236}">
                  <a16:creationId xmlns:a16="http://schemas.microsoft.com/office/drawing/2014/main" id="{1F4A504C-4C56-4E41-B9CC-B1F4C9599D82}"/>
                </a:ext>
              </a:extLst>
            </p:cNvPr>
            <p:cNvPicPr/>
            <p:nvPr/>
          </p:nvPicPr>
          <p:blipFill>
            <a:blip r:embed="rId3" cstate="print">
              <a:extLst>
                <a:ext uri="{28A0092B-C50C-407E-A947-70E740481C1C}">
                  <a14:useLocalDpi xmlns:a14="http://schemas.microsoft.com/office/drawing/2010/main" val="0"/>
                </a:ext>
              </a:extLst>
            </a:blip>
            <a:srcRect/>
            <a:stretch/>
          </p:blipFill>
          <p:spPr>
            <a:xfrm>
              <a:off x="5254752" y="3519676"/>
              <a:ext cx="960120" cy="960120"/>
            </a:xfrm>
            <a:prstGeom prst="rect">
              <a:avLst/>
            </a:prstGeom>
          </p:spPr>
        </p:pic>
        <p:sp>
          <p:nvSpPr>
            <p:cNvPr id="23566" name="object 117">
              <a:extLst>
                <a:ext uri="{FF2B5EF4-FFF2-40B4-BE49-F238E27FC236}">
                  <a16:creationId xmlns:a16="http://schemas.microsoft.com/office/drawing/2014/main" id="{B44C0390-0679-52E9-D941-DA88B0D130D6}"/>
                </a:ext>
              </a:extLst>
            </p:cNvPr>
            <p:cNvSpPr/>
            <p:nvPr/>
          </p:nvSpPr>
          <p:spPr>
            <a:xfrm>
              <a:off x="6339524" y="3906837"/>
              <a:ext cx="156845" cy="156211"/>
            </a:xfrm>
            <a:custGeom>
              <a:avLst/>
              <a:gdLst/>
              <a:ahLst/>
              <a:cxnLst/>
              <a:rect l="l" t="t" r="r" b="b"/>
              <a:pathLst>
                <a:path w="156845" h="156210">
                  <a:moveTo>
                    <a:pt x="156413" y="75476"/>
                  </a:moveTo>
                  <a:lnTo>
                    <a:pt x="154533" y="73596"/>
                  </a:lnTo>
                  <a:lnTo>
                    <a:pt x="82689" y="73596"/>
                  </a:lnTo>
                  <a:lnTo>
                    <a:pt x="82689" y="4191"/>
                  </a:lnTo>
                  <a:lnTo>
                    <a:pt x="82689" y="1879"/>
                  </a:lnTo>
                  <a:lnTo>
                    <a:pt x="80810" y="0"/>
                  </a:lnTo>
                  <a:lnTo>
                    <a:pt x="76187" y="0"/>
                  </a:lnTo>
                  <a:lnTo>
                    <a:pt x="74307" y="1879"/>
                  </a:lnTo>
                  <a:lnTo>
                    <a:pt x="74307" y="73596"/>
                  </a:lnTo>
                  <a:lnTo>
                    <a:pt x="4191" y="73596"/>
                  </a:lnTo>
                  <a:lnTo>
                    <a:pt x="1879" y="73596"/>
                  </a:lnTo>
                  <a:lnTo>
                    <a:pt x="0" y="75476"/>
                  </a:lnTo>
                  <a:lnTo>
                    <a:pt x="0" y="80098"/>
                  </a:lnTo>
                  <a:lnTo>
                    <a:pt x="1879" y="81965"/>
                  </a:lnTo>
                  <a:lnTo>
                    <a:pt x="74307" y="81965"/>
                  </a:lnTo>
                  <a:lnTo>
                    <a:pt x="74307" y="154292"/>
                  </a:lnTo>
                  <a:lnTo>
                    <a:pt x="76187" y="156159"/>
                  </a:lnTo>
                  <a:lnTo>
                    <a:pt x="80822" y="156159"/>
                  </a:lnTo>
                  <a:lnTo>
                    <a:pt x="82689" y="154292"/>
                  </a:lnTo>
                  <a:lnTo>
                    <a:pt x="82689" y="81965"/>
                  </a:lnTo>
                  <a:lnTo>
                    <a:pt x="154533" y="81965"/>
                  </a:lnTo>
                  <a:lnTo>
                    <a:pt x="156413" y="80098"/>
                  </a:lnTo>
                  <a:lnTo>
                    <a:pt x="156413" y="75476"/>
                  </a:lnTo>
                  <a:close/>
                </a:path>
              </a:pathLst>
            </a:custGeom>
            <a:solidFill>
              <a:srgbClr val="000000"/>
            </a:solidFill>
          </p:spPr>
          <p:txBody>
            <a:bodyPr wrap="square" lIns="0" tIns="0" rIns="0" bIns="0" rtlCol="0"/>
            <a:lstStyle/>
            <a:p>
              <a:endParaRPr sz="1872"/>
            </a:p>
          </p:txBody>
        </p:sp>
        <p:grpSp>
          <p:nvGrpSpPr>
            <p:cNvPr id="23567" name="object 118">
              <a:extLst>
                <a:ext uri="{FF2B5EF4-FFF2-40B4-BE49-F238E27FC236}">
                  <a16:creationId xmlns:a16="http://schemas.microsoft.com/office/drawing/2014/main" id="{03560569-F47C-61CC-C499-BE2B9969ECB0}"/>
                </a:ext>
              </a:extLst>
            </p:cNvPr>
            <p:cNvGrpSpPr/>
            <p:nvPr/>
          </p:nvGrpSpPr>
          <p:grpSpPr>
            <a:xfrm>
              <a:off x="7623341" y="3526536"/>
              <a:ext cx="962025" cy="949960"/>
              <a:chOff x="7536180" y="3526535"/>
              <a:chExt cx="962025" cy="949960"/>
            </a:xfrm>
          </p:grpSpPr>
          <p:pic>
            <p:nvPicPr>
              <p:cNvPr id="23573" name="object 119">
                <a:extLst>
                  <a:ext uri="{FF2B5EF4-FFF2-40B4-BE49-F238E27FC236}">
                    <a16:creationId xmlns:a16="http://schemas.microsoft.com/office/drawing/2014/main" id="{395430A7-6C45-34CD-B33C-DFB89190B331}"/>
                  </a:ext>
                </a:extLst>
              </p:cNvPr>
              <p:cNvPicPr/>
              <p:nvPr/>
            </p:nvPicPr>
            <p:blipFill>
              <a:blip r:embed="rId4" cstate="print"/>
              <a:stretch>
                <a:fillRect/>
              </a:stretch>
            </p:blipFill>
            <p:spPr>
              <a:xfrm>
                <a:off x="7542766" y="3527517"/>
                <a:ext cx="941884" cy="935297"/>
              </a:xfrm>
              <a:prstGeom prst="rect">
                <a:avLst/>
              </a:prstGeom>
            </p:spPr>
          </p:pic>
          <p:sp>
            <p:nvSpPr>
              <p:cNvPr id="23574" name="object 120">
                <a:extLst>
                  <a:ext uri="{FF2B5EF4-FFF2-40B4-BE49-F238E27FC236}">
                    <a16:creationId xmlns:a16="http://schemas.microsoft.com/office/drawing/2014/main" id="{69A00228-9E73-4EB6-2300-6F51A6EDAC6C}"/>
                  </a:ext>
                </a:extLst>
              </p:cNvPr>
              <p:cNvSpPr/>
              <p:nvPr/>
            </p:nvSpPr>
            <p:spPr>
              <a:xfrm>
                <a:off x="7536180" y="3526535"/>
                <a:ext cx="962025" cy="949960"/>
              </a:xfrm>
              <a:custGeom>
                <a:avLst/>
                <a:gdLst/>
                <a:ahLst/>
                <a:cxnLst/>
                <a:rect l="l" t="t" r="r" b="b"/>
                <a:pathLst>
                  <a:path w="962025" h="949960">
                    <a:moveTo>
                      <a:pt x="961644" y="0"/>
                    </a:moveTo>
                    <a:lnTo>
                      <a:pt x="0" y="0"/>
                    </a:lnTo>
                    <a:lnTo>
                      <a:pt x="0" y="949451"/>
                    </a:lnTo>
                    <a:lnTo>
                      <a:pt x="961644" y="949451"/>
                    </a:lnTo>
                    <a:lnTo>
                      <a:pt x="961644" y="0"/>
                    </a:lnTo>
                    <a:close/>
                  </a:path>
                </a:pathLst>
              </a:custGeom>
              <a:solidFill>
                <a:srgbClr val="FFFFFF">
                  <a:alpha val="45097"/>
                </a:srgbClr>
              </a:solidFill>
            </p:spPr>
            <p:txBody>
              <a:bodyPr wrap="square" lIns="0" tIns="0" rIns="0" bIns="0" rtlCol="0"/>
              <a:lstStyle/>
              <a:p>
                <a:endParaRPr sz="1872"/>
              </a:p>
            </p:txBody>
          </p:sp>
          <p:sp>
            <p:nvSpPr>
              <p:cNvPr id="23575" name="object 121">
                <a:extLst>
                  <a:ext uri="{FF2B5EF4-FFF2-40B4-BE49-F238E27FC236}">
                    <a16:creationId xmlns:a16="http://schemas.microsoft.com/office/drawing/2014/main" id="{EA29A515-FAEA-51EE-631F-AA9B6D53FEE3}"/>
                  </a:ext>
                </a:extLst>
              </p:cNvPr>
              <p:cNvSpPr/>
              <p:nvPr/>
            </p:nvSpPr>
            <p:spPr>
              <a:xfrm>
                <a:off x="7624572" y="3704843"/>
                <a:ext cx="819150" cy="554990"/>
              </a:xfrm>
              <a:custGeom>
                <a:avLst/>
                <a:gdLst/>
                <a:ahLst/>
                <a:cxnLst/>
                <a:rect l="l" t="t" r="r" b="b"/>
                <a:pathLst>
                  <a:path w="819150" h="554989">
                    <a:moveTo>
                      <a:pt x="818642" y="446532"/>
                    </a:moveTo>
                    <a:lnTo>
                      <a:pt x="805942" y="440182"/>
                    </a:lnTo>
                    <a:lnTo>
                      <a:pt x="767842" y="421132"/>
                    </a:lnTo>
                    <a:lnTo>
                      <a:pt x="767842" y="440182"/>
                    </a:lnTo>
                    <a:lnTo>
                      <a:pt x="381254" y="440182"/>
                    </a:lnTo>
                    <a:lnTo>
                      <a:pt x="381254" y="50800"/>
                    </a:lnTo>
                    <a:lnTo>
                      <a:pt x="400304" y="50800"/>
                    </a:lnTo>
                    <a:lnTo>
                      <a:pt x="393954" y="38100"/>
                    </a:lnTo>
                    <a:lnTo>
                      <a:pt x="374904" y="0"/>
                    </a:lnTo>
                    <a:lnTo>
                      <a:pt x="349504" y="50800"/>
                    </a:lnTo>
                    <a:lnTo>
                      <a:pt x="368554" y="50800"/>
                    </a:lnTo>
                    <a:lnTo>
                      <a:pt x="368554" y="440182"/>
                    </a:lnTo>
                    <a:lnTo>
                      <a:pt x="0" y="440182"/>
                    </a:lnTo>
                    <a:lnTo>
                      <a:pt x="0" y="452882"/>
                    </a:lnTo>
                    <a:lnTo>
                      <a:pt x="368554" y="452882"/>
                    </a:lnTo>
                    <a:lnTo>
                      <a:pt x="368554" y="554482"/>
                    </a:lnTo>
                    <a:lnTo>
                      <a:pt x="381254" y="554482"/>
                    </a:lnTo>
                    <a:lnTo>
                      <a:pt x="381254" y="452882"/>
                    </a:lnTo>
                    <a:lnTo>
                      <a:pt x="767842" y="452882"/>
                    </a:lnTo>
                    <a:lnTo>
                      <a:pt x="767842" y="471932"/>
                    </a:lnTo>
                    <a:lnTo>
                      <a:pt x="805942" y="452882"/>
                    </a:lnTo>
                    <a:lnTo>
                      <a:pt x="818642" y="446532"/>
                    </a:lnTo>
                    <a:close/>
                  </a:path>
                </a:pathLst>
              </a:custGeom>
              <a:solidFill>
                <a:srgbClr val="000000"/>
              </a:solidFill>
            </p:spPr>
            <p:txBody>
              <a:bodyPr wrap="square" lIns="0" tIns="0" rIns="0" bIns="0" rtlCol="0"/>
              <a:lstStyle/>
              <a:p>
                <a:endParaRPr sz="1872"/>
              </a:p>
            </p:txBody>
          </p:sp>
          <p:sp>
            <p:nvSpPr>
              <p:cNvPr id="23576" name="object 122">
                <a:extLst>
                  <a:ext uri="{FF2B5EF4-FFF2-40B4-BE49-F238E27FC236}">
                    <a16:creationId xmlns:a16="http://schemas.microsoft.com/office/drawing/2014/main" id="{6624E17A-4956-C758-B0A2-8478A709E491}"/>
                  </a:ext>
                </a:extLst>
              </p:cNvPr>
              <p:cNvSpPr/>
              <p:nvPr/>
            </p:nvSpPr>
            <p:spPr>
              <a:xfrm>
                <a:off x="7740396" y="3843527"/>
                <a:ext cx="520065" cy="268605"/>
              </a:xfrm>
              <a:custGeom>
                <a:avLst/>
                <a:gdLst/>
                <a:ahLst/>
                <a:cxnLst/>
                <a:rect l="l" t="t" r="r" b="b"/>
                <a:pathLst>
                  <a:path w="520065" h="268604">
                    <a:moveTo>
                      <a:pt x="0" y="268224"/>
                    </a:moveTo>
                    <a:lnTo>
                      <a:pt x="55905" y="250004"/>
                    </a:lnTo>
                    <a:lnTo>
                      <a:pt x="99417" y="223406"/>
                    </a:lnTo>
                    <a:lnTo>
                      <a:pt x="132714" y="190853"/>
                    </a:lnTo>
                    <a:lnTo>
                      <a:pt x="157973" y="154771"/>
                    </a:lnTo>
                    <a:lnTo>
                      <a:pt x="177371" y="117586"/>
                    </a:lnTo>
                    <a:lnTo>
                      <a:pt x="193084" y="81722"/>
                    </a:lnTo>
                    <a:lnTo>
                      <a:pt x="207290" y="49607"/>
                    </a:lnTo>
                    <a:lnTo>
                      <a:pt x="222166" y="23664"/>
                    </a:lnTo>
                    <a:lnTo>
                      <a:pt x="239889" y="6320"/>
                    </a:lnTo>
                    <a:lnTo>
                      <a:pt x="262635" y="0"/>
                    </a:lnTo>
                    <a:lnTo>
                      <a:pt x="285130" y="6296"/>
                    </a:lnTo>
                    <a:lnTo>
                      <a:pt x="302182" y="23579"/>
                    </a:lnTo>
                    <a:lnTo>
                      <a:pt x="316102" y="49439"/>
                    </a:lnTo>
                    <a:lnTo>
                      <a:pt x="329196" y="81466"/>
                    </a:lnTo>
                    <a:lnTo>
                      <a:pt x="343773" y="117252"/>
                    </a:lnTo>
                    <a:lnTo>
                      <a:pt x="362141" y="154387"/>
                    </a:lnTo>
                    <a:lnTo>
                      <a:pt x="386607" y="190461"/>
                    </a:lnTo>
                    <a:lnTo>
                      <a:pt x="419482" y="223064"/>
                    </a:lnTo>
                    <a:lnTo>
                      <a:pt x="463071" y="249788"/>
                    </a:lnTo>
                    <a:lnTo>
                      <a:pt x="519683" y="268224"/>
                    </a:lnTo>
                  </a:path>
                </a:pathLst>
              </a:custGeom>
              <a:ln w="9524">
                <a:solidFill>
                  <a:srgbClr val="C00000"/>
                </a:solidFill>
              </a:ln>
            </p:spPr>
            <p:txBody>
              <a:bodyPr wrap="square" lIns="0" tIns="0" rIns="0" bIns="0" rtlCol="0"/>
              <a:lstStyle/>
              <a:p>
                <a:endParaRPr sz="1872"/>
              </a:p>
            </p:txBody>
          </p:sp>
        </p:grpSp>
        <p:sp>
          <p:nvSpPr>
            <p:cNvPr id="23568" name="object 147">
              <a:extLst>
                <a:ext uri="{FF2B5EF4-FFF2-40B4-BE49-F238E27FC236}">
                  <a16:creationId xmlns:a16="http://schemas.microsoft.com/office/drawing/2014/main" id="{994CE442-240B-EC3B-0FB3-B280120FE12A}"/>
                </a:ext>
              </a:extLst>
            </p:cNvPr>
            <p:cNvSpPr txBox="1"/>
            <p:nvPr/>
          </p:nvSpPr>
          <p:spPr>
            <a:xfrm>
              <a:off x="3127248" y="4536949"/>
              <a:ext cx="1087120" cy="279563"/>
            </a:xfrm>
            <a:prstGeom prst="rect">
              <a:avLst/>
            </a:prstGeom>
            <a:solidFill>
              <a:srgbClr val="006FC0">
                <a:alpha val="10195"/>
              </a:srgbClr>
            </a:solidFill>
          </p:spPr>
          <p:txBody>
            <a:bodyPr vert="horz" wrap="square" lIns="0" tIns="33019" rIns="0" bIns="0" rtlCol="0">
              <a:spAutoFit/>
            </a:bodyPr>
            <a:lstStyle/>
            <a:p>
              <a:pPr marL="144787">
                <a:spcBef>
                  <a:spcPts val="259"/>
                </a:spcBef>
              </a:pPr>
              <a:r>
                <a:rPr sz="1600" b="1" spc="-11" dirty="0">
                  <a:solidFill>
                    <a:srgbClr val="2D75B6"/>
                  </a:solidFill>
                  <a:latin typeface="Yu Gothic UI"/>
                  <a:cs typeface="Yu Gothic UI"/>
                </a:rPr>
                <a:t>gaussian</a:t>
              </a:r>
              <a:endParaRPr sz="1600" dirty="0">
                <a:latin typeface="Yu Gothic UI"/>
                <a:cs typeface="Yu Gothic UI"/>
              </a:endParaRPr>
            </a:p>
          </p:txBody>
        </p:sp>
        <p:sp>
          <p:nvSpPr>
            <p:cNvPr id="23569" name="object 177">
              <a:extLst>
                <a:ext uri="{FF2B5EF4-FFF2-40B4-BE49-F238E27FC236}">
                  <a16:creationId xmlns:a16="http://schemas.microsoft.com/office/drawing/2014/main" id="{F9A2CF4C-0FFB-5B3D-39A4-7BD8832E40D5}"/>
                </a:ext>
              </a:extLst>
            </p:cNvPr>
            <p:cNvSpPr txBox="1"/>
            <p:nvPr/>
          </p:nvSpPr>
          <p:spPr>
            <a:xfrm>
              <a:off x="5501768" y="4466336"/>
              <a:ext cx="49847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signal</a:t>
              </a:r>
              <a:endParaRPr sz="1600">
                <a:latin typeface="Calibri"/>
                <a:cs typeface="Calibri"/>
              </a:endParaRPr>
            </a:p>
          </p:txBody>
        </p:sp>
        <p:sp>
          <p:nvSpPr>
            <p:cNvPr id="23570" name="object 178">
              <a:extLst>
                <a:ext uri="{FF2B5EF4-FFF2-40B4-BE49-F238E27FC236}">
                  <a16:creationId xmlns:a16="http://schemas.microsoft.com/office/drawing/2014/main" id="{186423A4-AA9A-A809-D847-37BCC841ED00}"/>
                </a:ext>
              </a:extLst>
            </p:cNvPr>
            <p:cNvSpPr txBox="1"/>
            <p:nvPr/>
          </p:nvSpPr>
          <p:spPr>
            <a:xfrm>
              <a:off x="7767320" y="4466336"/>
              <a:ext cx="46672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noise</a:t>
              </a:r>
              <a:endParaRPr sz="1600" dirty="0">
                <a:latin typeface="Calibri"/>
                <a:cs typeface="Calibri"/>
              </a:endParaRPr>
            </a:p>
          </p:txBody>
        </p:sp>
        <mc:AlternateContent xmlns:mc="http://schemas.openxmlformats.org/markup-compatibility/2006" xmlns:a14="http://schemas.microsoft.com/office/drawing/2010/main">
          <mc:Choice Requires="a14">
            <p:sp>
              <p:nvSpPr>
                <p:cNvPr id="23571" name="文本框 23570">
                  <a:extLst>
                    <a:ext uri="{FF2B5EF4-FFF2-40B4-BE49-F238E27FC236}">
                      <a16:creationId xmlns:a16="http://schemas.microsoft.com/office/drawing/2014/main" id="{CCB1413A-CF3C-E100-8202-42E1A7E41E3C}"/>
                    </a:ext>
                  </a:extLst>
                </p:cNvPr>
                <p:cNvSpPr txBox="1"/>
                <p:nvPr/>
              </p:nvSpPr>
              <p:spPr>
                <a:xfrm>
                  <a:off x="4622052" y="3749262"/>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5" name="文本框 74">
                  <a:extLst>
                    <a:ext uri="{FF2B5EF4-FFF2-40B4-BE49-F238E27FC236}">
                      <a16:creationId xmlns:a16="http://schemas.microsoft.com/office/drawing/2014/main" id="{86859881-77C7-5C66-4A8B-902C2DBA7CC5}"/>
                    </a:ext>
                  </a:extLst>
                </p:cNvPr>
                <p:cNvSpPr txBox="1">
                  <a:spLocks noRot="1" noChangeAspect="1" noMove="1" noResize="1" noEditPoints="1" noAdjustHandles="1" noChangeArrowheads="1" noChangeShapeType="1" noTextEdit="1"/>
                </p:cNvSpPr>
                <p:nvPr/>
              </p:nvSpPr>
              <p:spPr>
                <a:xfrm>
                  <a:off x="4622052" y="3749262"/>
                  <a:ext cx="542456" cy="339837"/>
                </a:xfrm>
                <a:prstGeom prst="rect">
                  <a:avLst/>
                </a:prstGeom>
                <a:blipFill>
                  <a:blip r:embed="rId9"/>
                  <a:stretch>
                    <a:fillRect r="-1124"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72" name="文本框 23571">
                  <a:extLst>
                    <a:ext uri="{FF2B5EF4-FFF2-40B4-BE49-F238E27FC236}">
                      <a16:creationId xmlns:a16="http://schemas.microsoft.com/office/drawing/2014/main" id="{B05D7F0B-1CDD-240E-E0C2-462BF4621F46}"/>
                    </a:ext>
                  </a:extLst>
                </p:cNvPr>
                <p:cNvSpPr txBox="1"/>
                <p:nvPr/>
              </p:nvSpPr>
              <p:spPr>
                <a:xfrm>
                  <a:off x="6514295" y="3749262"/>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en-US" altLang="zh-CN" sz="2201" i="1">
                                    <a:latin typeface="Cambria Math" panose="02040503050406030204" pitchFamily="18" charset="0"/>
                                  </a:rPr>
                                  <m:t>−</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9" name="文本框 78">
                  <a:extLst>
                    <a:ext uri="{FF2B5EF4-FFF2-40B4-BE49-F238E27FC236}">
                      <a16:creationId xmlns:a16="http://schemas.microsoft.com/office/drawing/2014/main" id="{579A8F4B-7A0C-2821-CAB1-333EE3C89006}"/>
                    </a:ext>
                  </a:extLst>
                </p:cNvPr>
                <p:cNvSpPr txBox="1">
                  <a:spLocks noRot="1" noChangeAspect="1" noMove="1" noResize="1" noEditPoints="1" noAdjustHandles="1" noChangeArrowheads="1" noChangeShapeType="1" noTextEdit="1"/>
                </p:cNvSpPr>
                <p:nvPr/>
              </p:nvSpPr>
              <p:spPr>
                <a:xfrm>
                  <a:off x="6514295" y="3749262"/>
                  <a:ext cx="1059200" cy="410177"/>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3577" name="文本框 23576">
                <a:extLst>
                  <a:ext uri="{FF2B5EF4-FFF2-40B4-BE49-F238E27FC236}">
                    <a16:creationId xmlns:a16="http://schemas.microsoft.com/office/drawing/2014/main" id="{460CB7A7-18C0-97FC-6EFB-79E7BCADD934}"/>
                  </a:ext>
                </a:extLst>
              </p:cNvPr>
              <p:cNvSpPr txBox="1"/>
              <p:nvPr/>
            </p:nvSpPr>
            <p:spPr>
              <a:xfrm>
                <a:off x="4621705" y="4881569"/>
                <a:ext cx="2673745" cy="348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en-US" altLang="zh-CN" sz="1872" i="1">
                                  <a:latin typeface="Cambria Math" panose="02040503050406030204" pitchFamily="18" charset="0"/>
                                </a:rPr>
                                <m:t>−</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r>
                        <a:rPr lang="zh-CN" altLang="en-US" sz="1872" i="1">
                          <a:latin typeface="Cambria Math" panose="02040503050406030204" pitchFamily="18" charset="0"/>
                        </a:rPr>
                        <m:t>𝜀</m:t>
                      </m:r>
                    </m:oMath>
                  </m:oMathPara>
                </a14:m>
                <a:endParaRPr lang="zh-CN" altLang="en-US" sz="1872" dirty="0"/>
              </a:p>
            </p:txBody>
          </p:sp>
        </mc:Choice>
        <mc:Fallback xmlns="">
          <p:sp>
            <p:nvSpPr>
              <p:cNvPr id="23577" name="文本框 23576">
                <a:extLst>
                  <a:ext uri="{FF2B5EF4-FFF2-40B4-BE49-F238E27FC236}">
                    <a16:creationId xmlns:a16="http://schemas.microsoft.com/office/drawing/2014/main" id="{460CB7A7-18C0-97FC-6EFB-79E7BCADD934}"/>
                  </a:ext>
                </a:extLst>
              </p:cNvPr>
              <p:cNvSpPr txBox="1">
                <a:spLocks noRot="1" noChangeAspect="1" noMove="1" noResize="1" noEditPoints="1" noAdjustHandles="1" noChangeArrowheads="1" noChangeShapeType="1" noTextEdit="1"/>
              </p:cNvSpPr>
              <p:nvPr/>
            </p:nvSpPr>
            <p:spPr>
              <a:xfrm>
                <a:off x="4621705" y="4881569"/>
                <a:ext cx="2673745" cy="348813"/>
              </a:xfrm>
              <a:prstGeom prst="rect">
                <a:avLst/>
              </a:prstGeom>
              <a:blipFill>
                <a:blip r:embed="rId11"/>
                <a:stretch>
                  <a:fillRect l="-456" r="-228" b="-7018"/>
                </a:stretch>
              </a:blipFill>
            </p:spPr>
            <p:txBody>
              <a:bodyPr/>
              <a:lstStyle/>
              <a:p>
                <a:r>
                  <a:rPr lang="zh-CN" altLang="en-US">
                    <a:noFill/>
                  </a:rPr>
                  <a:t> </a:t>
                </a:r>
              </a:p>
            </p:txBody>
          </p:sp>
        </mc:Fallback>
      </mc:AlternateContent>
      <p:grpSp>
        <p:nvGrpSpPr>
          <p:cNvPr id="23578" name="组合 23577">
            <a:extLst>
              <a:ext uri="{FF2B5EF4-FFF2-40B4-BE49-F238E27FC236}">
                <a16:creationId xmlns:a16="http://schemas.microsoft.com/office/drawing/2014/main" id="{BE81C48C-2478-58B1-855B-2CBD7DD68D8E}"/>
              </a:ext>
            </a:extLst>
          </p:cNvPr>
          <p:cNvGrpSpPr/>
          <p:nvPr/>
        </p:nvGrpSpPr>
        <p:grpSpPr>
          <a:xfrm>
            <a:off x="4056435" y="5517210"/>
            <a:ext cx="4079129" cy="648648"/>
            <a:chOff x="3542936" y="5504642"/>
            <a:chExt cx="4079129" cy="648648"/>
          </a:xfrm>
        </p:grpSpPr>
        <p:sp>
          <p:nvSpPr>
            <p:cNvPr id="23579" name="object 141">
              <a:extLst>
                <a:ext uri="{FF2B5EF4-FFF2-40B4-BE49-F238E27FC236}">
                  <a16:creationId xmlns:a16="http://schemas.microsoft.com/office/drawing/2014/main" id="{06622228-162B-A21A-011F-BFA6715A486B}"/>
                </a:ext>
              </a:extLst>
            </p:cNvPr>
            <p:cNvSpPr txBox="1"/>
            <p:nvPr/>
          </p:nvSpPr>
          <p:spPr>
            <a:xfrm>
              <a:off x="5733869" y="5863467"/>
              <a:ext cx="552451" cy="289823"/>
            </a:xfrm>
            <a:prstGeom prst="rect">
              <a:avLst/>
            </a:prstGeom>
          </p:spPr>
          <p:txBody>
            <a:bodyPr vert="horz" wrap="square" lIns="0" tIns="12700" rIns="0" bIns="0" rtlCol="0">
              <a:spAutoFit/>
            </a:bodyPr>
            <a:lstStyle/>
            <a:p>
              <a:pPr marL="12701">
                <a:spcBef>
                  <a:spcPts val="100"/>
                </a:spcBef>
              </a:pPr>
              <a:r>
                <a:rPr sz="1800" spc="-20" dirty="0">
                  <a:solidFill>
                    <a:srgbClr val="1F4E79"/>
                  </a:solidFill>
                  <a:latin typeface="Calibri"/>
                  <a:cs typeface="Calibri"/>
                </a:rPr>
                <a:t>mean</a:t>
              </a:r>
              <a:endParaRPr sz="1800" dirty="0">
                <a:latin typeface="Calibri"/>
                <a:cs typeface="Calibri"/>
              </a:endParaRPr>
            </a:p>
          </p:txBody>
        </p:sp>
        <p:sp>
          <p:nvSpPr>
            <p:cNvPr id="23580" name="object 142">
              <a:extLst>
                <a:ext uri="{FF2B5EF4-FFF2-40B4-BE49-F238E27FC236}">
                  <a16:creationId xmlns:a16="http://schemas.microsoft.com/office/drawing/2014/main" id="{7A9DF5CD-5D0A-7B10-7963-272C1D42F9FE}"/>
                </a:ext>
              </a:extLst>
            </p:cNvPr>
            <p:cNvSpPr txBox="1"/>
            <p:nvPr/>
          </p:nvSpPr>
          <p:spPr>
            <a:xfrm>
              <a:off x="6582876" y="5863467"/>
              <a:ext cx="807720" cy="289823"/>
            </a:xfrm>
            <a:prstGeom prst="rect">
              <a:avLst/>
            </a:prstGeom>
          </p:spPr>
          <p:txBody>
            <a:bodyPr vert="horz" wrap="square" lIns="0" tIns="12700" rIns="0" bIns="0" rtlCol="0">
              <a:spAutoFit/>
            </a:bodyPr>
            <a:lstStyle/>
            <a:p>
              <a:pPr marL="12701">
                <a:spcBef>
                  <a:spcPts val="100"/>
                </a:spcBef>
              </a:pPr>
              <a:r>
                <a:rPr sz="1800" spc="-11" dirty="0">
                  <a:solidFill>
                    <a:srgbClr val="1F4E79"/>
                  </a:solidFill>
                  <a:latin typeface="Calibri"/>
                  <a:cs typeface="Calibri"/>
                </a:rPr>
                <a:t>variance</a:t>
              </a:r>
              <a:endParaRPr sz="1800" dirty="0">
                <a:latin typeface="Calibri"/>
                <a:cs typeface="Calibri"/>
              </a:endParaRPr>
            </a:p>
          </p:txBody>
        </p:sp>
        <mc:AlternateContent xmlns:mc="http://schemas.openxmlformats.org/markup-compatibility/2006" xmlns:a14="http://schemas.microsoft.com/office/drawing/2010/main">
          <mc:Choice Requires="a14">
            <p:sp>
              <p:nvSpPr>
                <p:cNvPr id="23581" name="文本框 23580">
                  <a:extLst>
                    <a:ext uri="{FF2B5EF4-FFF2-40B4-BE49-F238E27FC236}">
                      <a16:creationId xmlns:a16="http://schemas.microsoft.com/office/drawing/2014/main" id="{690BB9E5-ADF1-9953-4288-4A512C1BCDA8}"/>
                    </a:ext>
                  </a:extLst>
                </p:cNvPr>
                <p:cNvSpPr txBox="1"/>
                <p:nvPr/>
              </p:nvSpPr>
              <p:spPr>
                <a:xfrm>
                  <a:off x="3542936" y="5504642"/>
                  <a:ext cx="4079129" cy="288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872" i="1">
                            <a:latin typeface="Cambria Math" panose="02040503050406030204" pitchFamily="18" charset="0"/>
                          </a:rPr>
                          <m:t>𝑞</m:t>
                        </m:r>
                        <m:d>
                          <m:dPr>
                            <m:ctrlPr>
                              <a:rPr lang="en-US" altLang="zh-CN" sz="1872" i="1">
                                <a:latin typeface="Cambria Math" panose="02040503050406030204" pitchFamily="18" charset="0"/>
                              </a:rPr>
                            </m:ctrlPr>
                          </m:dPr>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e>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e>
                        </m:d>
                        <m:r>
                          <a:rPr lang="en-US" altLang="zh-CN" sz="1872" i="1">
                            <a:latin typeface="Cambria Math" panose="02040503050406030204" pitchFamily="18" charset="0"/>
                          </a:rPr>
                          <m:t>=</m:t>
                        </m:r>
                        <m:r>
                          <a:rPr lang="zh-CN" altLang="en-US" sz="1872" i="1">
                            <a:latin typeface="Cambria Math" panose="02040503050406030204" pitchFamily="18" charset="0"/>
                          </a:rPr>
                          <m:t>𝒩</m:t>
                        </m:r>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en-US" altLang="zh-CN" sz="1872" i="1">
                                <a:latin typeface="Cambria Math" panose="02040503050406030204" pitchFamily="18" charset="0"/>
                              </a:rPr>
                              <m:t>−</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
                          <m:rPr>
                            <m:sty m:val="p"/>
                          </m:rPr>
                          <a:rPr lang="el-GR" altLang="zh-CN" sz="1872" i="1">
                            <a:latin typeface="Cambria Math" panose="02040503050406030204" pitchFamily="18" charset="0"/>
                            <a:ea typeface="Cambria Math" panose="02040503050406030204" pitchFamily="18" charset="0"/>
                          </a:rPr>
                          <m:t>Ι</m:t>
                        </m:r>
                        <m:r>
                          <a:rPr lang="en-US" altLang="zh-CN" sz="1872" i="1">
                            <a:latin typeface="Cambria Math" panose="02040503050406030204" pitchFamily="18" charset="0"/>
                          </a:rPr>
                          <m:t>)</m:t>
                        </m:r>
                      </m:oMath>
                    </m:oMathPara>
                  </a14:m>
                  <a:endParaRPr lang="zh-CN" altLang="en-US" sz="1872" dirty="0"/>
                </a:p>
              </p:txBody>
            </p:sp>
          </mc:Choice>
          <mc:Fallback xmlns="">
            <p:sp>
              <p:nvSpPr>
                <p:cNvPr id="87" name="文本框 86">
                  <a:extLst>
                    <a:ext uri="{FF2B5EF4-FFF2-40B4-BE49-F238E27FC236}">
                      <a16:creationId xmlns:a16="http://schemas.microsoft.com/office/drawing/2014/main" id="{3FFD966B-EDBF-EA5D-E730-D2CCCF387BBC}"/>
                    </a:ext>
                  </a:extLst>
                </p:cNvPr>
                <p:cNvSpPr txBox="1">
                  <a:spLocks noRot="1" noChangeAspect="1" noMove="1" noResize="1" noEditPoints="1" noAdjustHandles="1" noChangeArrowheads="1" noChangeShapeType="1" noTextEdit="1"/>
                </p:cNvSpPr>
                <p:nvPr/>
              </p:nvSpPr>
              <p:spPr>
                <a:xfrm>
                  <a:off x="3542936" y="5504642"/>
                  <a:ext cx="4079129" cy="288990"/>
                </a:xfrm>
                <a:prstGeom prst="rect">
                  <a:avLst/>
                </a:prstGeom>
                <a:blipFill>
                  <a:blip r:embed="rId13"/>
                  <a:stretch>
                    <a:fillRect l="-746" t="-2128" r="-1343" b="-38298"/>
                  </a:stretch>
                </a:blipFill>
              </p:spPr>
              <p:txBody>
                <a:bodyPr/>
                <a:lstStyle/>
                <a:p>
                  <a:r>
                    <a:rPr lang="zh-CN" altLang="en-US">
                      <a:noFill/>
                    </a:rPr>
                    <a:t> </a:t>
                  </a:r>
                </a:p>
              </p:txBody>
            </p:sp>
          </mc:Fallback>
        </mc:AlternateContent>
        <p:sp>
          <p:nvSpPr>
            <p:cNvPr id="23582" name="矩形: 圆角 23581">
              <a:extLst>
                <a:ext uri="{FF2B5EF4-FFF2-40B4-BE49-F238E27FC236}">
                  <a16:creationId xmlns:a16="http://schemas.microsoft.com/office/drawing/2014/main" id="{3F91BCFA-289A-C52B-4DAF-208E69481451}"/>
                </a:ext>
              </a:extLst>
            </p:cNvPr>
            <p:cNvSpPr/>
            <p:nvPr/>
          </p:nvSpPr>
          <p:spPr>
            <a:xfrm>
              <a:off x="5583667" y="5504644"/>
              <a:ext cx="861186"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sp>
          <p:nvSpPr>
            <p:cNvPr id="23583" name="矩形: 圆角 23582">
              <a:extLst>
                <a:ext uri="{FF2B5EF4-FFF2-40B4-BE49-F238E27FC236}">
                  <a16:creationId xmlns:a16="http://schemas.microsoft.com/office/drawing/2014/main" id="{7A7A86A9-75DE-FB83-6918-E2561A3F4FFC}"/>
                </a:ext>
              </a:extLst>
            </p:cNvPr>
            <p:cNvSpPr/>
            <p:nvPr/>
          </p:nvSpPr>
          <p:spPr>
            <a:xfrm>
              <a:off x="6542214" y="5504644"/>
              <a:ext cx="921900"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grpSp>
      <p:sp>
        <p:nvSpPr>
          <p:cNvPr id="23584" name="矩形 23583">
            <a:extLst>
              <a:ext uri="{FF2B5EF4-FFF2-40B4-BE49-F238E27FC236}">
                <a16:creationId xmlns:a16="http://schemas.microsoft.com/office/drawing/2014/main" id="{24414769-DE74-9B6D-1EF8-FA8F70633194}"/>
              </a:ext>
            </a:extLst>
          </p:cNvPr>
          <p:cNvSpPr/>
          <p:nvPr/>
        </p:nvSpPr>
        <p:spPr>
          <a:xfrm>
            <a:off x="3719736" y="1196754"/>
            <a:ext cx="4680520" cy="2191177"/>
          </a:xfrm>
          <a:prstGeom prst="rect">
            <a:avLst/>
          </a:prstGeom>
          <a:noFill/>
          <a:ln w="28575">
            <a:solidFill>
              <a:srgbClr val="6B499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mc:AlternateContent xmlns:mc="http://schemas.openxmlformats.org/markup-compatibility/2006" xmlns:a14="http://schemas.microsoft.com/office/drawing/2010/main">
        <mc:Choice Requires="a14">
          <p:sp>
            <p:nvSpPr>
              <p:cNvPr id="23585" name="文本框 23584">
                <a:extLst>
                  <a:ext uri="{FF2B5EF4-FFF2-40B4-BE49-F238E27FC236}">
                    <a16:creationId xmlns:a16="http://schemas.microsoft.com/office/drawing/2014/main" id="{3A46DBE6-F6AE-6584-F7F7-46D2367FAC4E}"/>
                  </a:ext>
                </a:extLst>
              </p:cNvPr>
              <p:cNvSpPr txBox="1"/>
              <p:nvPr/>
            </p:nvSpPr>
            <p:spPr>
              <a:xfrm>
                <a:off x="4925007" y="2656639"/>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23585" name="文本框 23584">
                <a:extLst>
                  <a:ext uri="{FF2B5EF4-FFF2-40B4-BE49-F238E27FC236}">
                    <a16:creationId xmlns:a16="http://schemas.microsoft.com/office/drawing/2014/main" id="{3A46DBE6-F6AE-6584-F7F7-46D2367FAC4E}"/>
                  </a:ext>
                </a:extLst>
              </p:cNvPr>
              <p:cNvSpPr txBox="1">
                <a:spLocks noRot="1" noChangeAspect="1" noMove="1" noResize="1" noEditPoints="1" noAdjustHandles="1" noChangeArrowheads="1" noChangeShapeType="1" noTextEdit="1"/>
              </p:cNvSpPr>
              <p:nvPr/>
            </p:nvSpPr>
            <p:spPr>
              <a:xfrm>
                <a:off x="4925007" y="2656639"/>
                <a:ext cx="542456" cy="339837"/>
              </a:xfrm>
              <a:prstGeom prst="rect">
                <a:avLst/>
              </a:prstGeom>
              <a:blipFill>
                <a:blip r:embed="rId14"/>
                <a:stretch>
                  <a:fillRect r="-1124"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86" name="文本框 23585">
                <a:extLst>
                  <a:ext uri="{FF2B5EF4-FFF2-40B4-BE49-F238E27FC236}">
                    <a16:creationId xmlns:a16="http://schemas.microsoft.com/office/drawing/2014/main" id="{DFBE326C-B9AE-B30C-11B7-42981D12BFFD}"/>
                  </a:ext>
                </a:extLst>
              </p:cNvPr>
              <p:cNvSpPr txBox="1"/>
              <p:nvPr/>
            </p:nvSpPr>
            <p:spPr>
              <a:xfrm>
                <a:off x="6306427" y="2615191"/>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en-US" altLang="zh-CN" sz="2201" i="1">
                                  <a:latin typeface="Cambria Math" panose="02040503050406030204" pitchFamily="18" charset="0"/>
                                </a:rPr>
                                <m:t>−</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23586" name="文本框 23585">
                <a:extLst>
                  <a:ext uri="{FF2B5EF4-FFF2-40B4-BE49-F238E27FC236}">
                    <a16:creationId xmlns:a16="http://schemas.microsoft.com/office/drawing/2014/main" id="{DFBE326C-B9AE-B30C-11B7-42981D12BFFD}"/>
                  </a:ext>
                </a:extLst>
              </p:cNvPr>
              <p:cNvSpPr txBox="1">
                <a:spLocks noRot="1" noChangeAspect="1" noMove="1" noResize="1" noEditPoints="1" noAdjustHandles="1" noChangeArrowheads="1" noChangeShapeType="1" noTextEdit="1"/>
              </p:cNvSpPr>
              <p:nvPr/>
            </p:nvSpPr>
            <p:spPr>
              <a:xfrm>
                <a:off x="6306427" y="2615191"/>
                <a:ext cx="1059200" cy="410177"/>
              </a:xfrm>
              <a:prstGeom prst="rect">
                <a:avLst/>
              </a:prstGeom>
              <a:blipFill>
                <a:blip r:embed="rId15"/>
                <a:stretch>
                  <a:fillRect/>
                </a:stretch>
              </a:blipFill>
            </p:spPr>
            <p:txBody>
              <a:bodyPr/>
              <a:lstStyle/>
              <a:p>
                <a:r>
                  <a:rPr lang="zh-CN" altLang="en-US">
                    <a:noFill/>
                  </a:rPr>
                  <a:t> </a:t>
                </a:r>
              </a:p>
            </p:txBody>
          </p:sp>
        </mc:Fallback>
      </mc:AlternateContent>
      <p:sp>
        <p:nvSpPr>
          <p:cNvPr id="23587" name="矩形: 圆角 23586">
            <a:extLst>
              <a:ext uri="{FF2B5EF4-FFF2-40B4-BE49-F238E27FC236}">
                <a16:creationId xmlns:a16="http://schemas.microsoft.com/office/drawing/2014/main" id="{954FED9B-5920-B9C7-EEF6-3368158B6E90}"/>
              </a:ext>
            </a:extLst>
          </p:cNvPr>
          <p:cNvSpPr/>
          <p:nvPr/>
        </p:nvSpPr>
        <p:spPr>
          <a:xfrm>
            <a:off x="509728" y="3843527"/>
            <a:ext cx="2274571" cy="2192368"/>
          </a:xfrm>
          <a:prstGeom prst="round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dirty="0"/>
          </a:p>
        </p:txBody>
      </p:sp>
      <mc:AlternateContent xmlns:mc="http://schemas.openxmlformats.org/markup-compatibility/2006" xmlns:a14="http://schemas.microsoft.com/office/drawing/2010/main">
        <mc:Choice Requires="a14">
          <p:sp>
            <p:nvSpPr>
              <p:cNvPr id="23588" name="文本框 23587">
                <a:extLst>
                  <a:ext uri="{FF2B5EF4-FFF2-40B4-BE49-F238E27FC236}">
                    <a16:creationId xmlns:a16="http://schemas.microsoft.com/office/drawing/2014/main" id="{2B25E1A8-C89E-81E9-B095-D6F620A5832A}"/>
                  </a:ext>
                </a:extLst>
              </p:cNvPr>
              <p:cNvSpPr txBox="1"/>
              <p:nvPr/>
            </p:nvSpPr>
            <p:spPr>
              <a:xfrm>
                <a:off x="890026" y="5286934"/>
                <a:ext cx="1736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𝓏</m:t>
                      </m:r>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zh-CN" altLang="en-US" sz="1800" i="1">
                          <a:latin typeface="Cambria Math" panose="02040503050406030204" pitchFamily="18" charset="0"/>
                        </a:rPr>
                        <m:t>𝜇</m:t>
                      </m:r>
                      <m:r>
                        <a:rPr lang="en-US" altLang="zh-CN" sz="1800" i="1">
                          <a:latin typeface="Cambria Math" panose="02040503050406030204" pitchFamily="18" charset="0"/>
                        </a:rPr>
                        <m:t>, </m:t>
                      </m:r>
                      <m:r>
                        <a:rPr lang="zh-CN" altLang="en-US" sz="1800" i="1">
                          <a:latin typeface="Cambria Math" panose="02040503050406030204" pitchFamily="18" charset="0"/>
                        </a:rPr>
                        <m:t>𝜎</m:t>
                      </m:r>
                      <m:r>
                        <a:rPr lang="en-US" altLang="zh-CN" sz="1800" i="1" baseline="30000">
                          <a:latin typeface="Cambria Math" panose="02040503050406030204" pitchFamily="18" charset="0"/>
                        </a:rPr>
                        <m:t>2</m:t>
                      </m:r>
                      <m:r>
                        <a:rPr lang="en-US" altLang="zh-CN" sz="1800" i="1">
                          <a:latin typeface="Cambria Math" panose="02040503050406030204" pitchFamily="18" charset="0"/>
                        </a:rPr>
                        <m:t>)</m:t>
                      </m:r>
                    </m:oMath>
                  </m:oMathPara>
                </a14:m>
                <a:endParaRPr lang="zh-CN" altLang="en-US" sz="1800" dirty="0"/>
              </a:p>
            </p:txBody>
          </p:sp>
        </mc:Choice>
        <mc:Fallback xmlns="">
          <p:sp>
            <p:nvSpPr>
              <p:cNvPr id="23588" name="文本框 23587">
                <a:extLst>
                  <a:ext uri="{FF2B5EF4-FFF2-40B4-BE49-F238E27FC236}">
                    <a16:creationId xmlns:a16="http://schemas.microsoft.com/office/drawing/2014/main" id="{2B25E1A8-C89E-81E9-B095-D6F620A5832A}"/>
                  </a:ext>
                </a:extLst>
              </p:cNvPr>
              <p:cNvSpPr txBox="1">
                <a:spLocks noRot="1" noChangeAspect="1" noMove="1" noResize="1" noEditPoints="1" noAdjustHandles="1" noChangeArrowheads="1" noChangeShapeType="1" noTextEdit="1"/>
              </p:cNvSpPr>
              <p:nvPr/>
            </p:nvSpPr>
            <p:spPr>
              <a:xfrm>
                <a:off x="890026" y="5286934"/>
                <a:ext cx="1736052" cy="369332"/>
              </a:xfrm>
              <a:prstGeom prst="rect">
                <a:avLst/>
              </a:prstGeom>
              <a:blipFill>
                <a:blip r:embed="rId1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89" name="文本框 23588">
                <a:extLst>
                  <a:ext uri="{FF2B5EF4-FFF2-40B4-BE49-F238E27FC236}">
                    <a16:creationId xmlns:a16="http://schemas.microsoft.com/office/drawing/2014/main" id="{674A2DF3-B03D-87C8-B752-482D44195CD0}"/>
                  </a:ext>
                </a:extLst>
              </p:cNvPr>
              <p:cNvSpPr txBox="1"/>
              <p:nvPr/>
            </p:nvSpPr>
            <p:spPr>
              <a:xfrm>
                <a:off x="875299" y="4802212"/>
                <a:ext cx="1739258" cy="4744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CN" sz="1800" i="1">
                              <a:latin typeface="Cambria Math" panose="02040503050406030204" pitchFamily="18" charset="0"/>
                            </a:rPr>
                          </m:ctrlPr>
                        </m:fPr>
                        <m:num>
                          <m:r>
                            <a:rPr lang="zh-CN" altLang="en-US" sz="1800" i="1">
                              <a:latin typeface="Cambria Math" panose="02040503050406030204" pitchFamily="18" charset="0"/>
                            </a:rPr>
                            <m:t>𝓏</m:t>
                          </m:r>
                          <m:r>
                            <a:rPr lang="en-US" altLang="zh-CN" sz="1800" i="1">
                              <a:latin typeface="Cambria Math" panose="02040503050406030204" pitchFamily="18" charset="0"/>
                            </a:rPr>
                            <m:t>−</m:t>
                          </m:r>
                          <m:r>
                            <a:rPr lang="zh-CN" altLang="en-US" sz="1800" i="1">
                              <a:latin typeface="Cambria Math" panose="02040503050406030204" pitchFamily="18" charset="0"/>
                            </a:rPr>
                            <m:t>𝜇</m:t>
                          </m:r>
                          <m:r>
                            <m:rPr>
                              <m:nor/>
                            </m:rPr>
                            <a:rPr lang="zh-CN" altLang="en-US" sz="1800" dirty="0"/>
                            <m:t> </m:t>
                          </m:r>
                        </m:num>
                        <m:den>
                          <m:r>
                            <a:rPr lang="zh-CN" altLang="en-US" sz="1800" i="1">
                              <a:latin typeface="Cambria Math" panose="02040503050406030204" pitchFamily="18" charset="0"/>
                            </a:rPr>
                            <m:t>𝜎</m:t>
                          </m:r>
                        </m:den>
                      </m:f>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en-US" altLang="zh-CN" sz="1800" i="1">
                          <a:latin typeface="Cambria Math" panose="02040503050406030204" pitchFamily="18" charset="0"/>
                        </a:rPr>
                        <m:t>0</m:t>
                      </m:r>
                      <m:r>
                        <a:rPr lang="en-US" altLang="zh-CN" sz="1800" i="1">
                          <a:latin typeface="Cambria Math" panose="02040503050406030204" pitchFamily="18" charset="0"/>
                        </a:rPr>
                        <m:t>, </m:t>
                      </m:r>
                      <m:r>
                        <a:rPr lang="en-US" altLang="zh-CN" sz="1800" i="1">
                          <a:latin typeface="Cambria Math" panose="02040503050406030204" pitchFamily="18" charset="0"/>
                        </a:rPr>
                        <m:t>1</m:t>
                      </m:r>
                      <m:r>
                        <a:rPr lang="en-US" altLang="zh-CN" sz="1800" i="1">
                          <a:latin typeface="Cambria Math" panose="02040503050406030204" pitchFamily="18" charset="0"/>
                        </a:rPr>
                        <m:t>)</m:t>
                      </m:r>
                    </m:oMath>
                  </m:oMathPara>
                </a14:m>
                <a:endParaRPr lang="zh-CN" altLang="en-US" sz="1800" dirty="0"/>
              </a:p>
            </p:txBody>
          </p:sp>
        </mc:Choice>
        <mc:Fallback xmlns="">
          <p:sp>
            <p:nvSpPr>
              <p:cNvPr id="23589" name="文本框 23588">
                <a:extLst>
                  <a:ext uri="{FF2B5EF4-FFF2-40B4-BE49-F238E27FC236}">
                    <a16:creationId xmlns:a16="http://schemas.microsoft.com/office/drawing/2014/main" id="{674A2DF3-B03D-87C8-B752-482D44195CD0}"/>
                  </a:ext>
                </a:extLst>
              </p:cNvPr>
              <p:cNvSpPr txBox="1">
                <a:spLocks noRot="1" noChangeAspect="1" noMove="1" noResize="1" noEditPoints="1" noAdjustHandles="1" noChangeArrowheads="1" noChangeShapeType="1" noTextEdit="1"/>
              </p:cNvSpPr>
              <p:nvPr/>
            </p:nvSpPr>
            <p:spPr>
              <a:xfrm>
                <a:off x="875299" y="4802212"/>
                <a:ext cx="1739258" cy="4744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90" name="文本框 23589">
                <a:extLst>
                  <a:ext uri="{FF2B5EF4-FFF2-40B4-BE49-F238E27FC236}">
                    <a16:creationId xmlns:a16="http://schemas.microsoft.com/office/drawing/2014/main" id="{FA37F80B-FDC8-15B4-391E-A003680ADCCC}"/>
                  </a:ext>
                </a:extLst>
              </p:cNvPr>
              <p:cNvSpPr txBox="1"/>
              <p:nvPr/>
            </p:nvSpPr>
            <p:spPr>
              <a:xfrm>
                <a:off x="387509" y="4021818"/>
                <a:ext cx="2519011"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l-GR" sz="1800" i="1" smtClean="0">
                          <a:latin typeface="Cambria Math" panose="02040503050406030204" pitchFamily="18" charset="0"/>
                          <a:ea typeface="Cambria Math" panose="02040503050406030204" pitchFamily="18" charset="0"/>
                        </a:rPr>
                        <m:t>𝓏</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𝜇</m:t>
                          </m:r>
                        </m:e>
                        <m:sub>
                          <m:r>
                            <a:rPr lang="zh-CN" altLang="en-US" sz="1800" i="1">
                              <a:latin typeface="Cambria Math" panose="02040503050406030204" pitchFamily="18" charset="0"/>
                            </a:rPr>
                            <m:t>𝜙</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𝜎</m:t>
                          </m:r>
                        </m:e>
                        <m:sub>
                          <m:r>
                            <a:rPr lang="zh-CN" altLang="en-US" sz="1800" i="1">
                              <a:latin typeface="Cambria Math" panose="02040503050406030204" pitchFamily="18" charset="0"/>
                            </a:rPr>
                            <m:t>𝜃</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ea typeface="Cambria Math" panose="02040503050406030204" pitchFamily="18" charset="0"/>
                        </a:rPr>
                        <m:t>⨀</m:t>
                      </m:r>
                      <m:r>
                        <a:rPr lang="zh-CN" altLang="en-US" sz="1800" i="1">
                          <a:latin typeface="Cambria Math" panose="02040503050406030204" pitchFamily="18" charset="0"/>
                          <a:ea typeface="Cambria Math" panose="02040503050406030204" pitchFamily="18" charset="0"/>
                        </a:rPr>
                        <m:t>𝜖</m:t>
                      </m:r>
                    </m:oMath>
                  </m:oMathPara>
                </a14:m>
                <a:endParaRPr lang="en-US" altLang="zh-CN" sz="1800" i="1" dirty="0">
                  <a:latin typeface="Cambria Math" panose="02040503050406030204" pitchFamily="18" charset="0"/>
                  <a:ea typeface="Cambria Math" panose="02040503050406030204" pitchFamily="18" charset="0"/>
                </a:endParaRPr>
              </a:p>
            </p:txBody>
          </p:sp>
        </mc:Choice>
        <mc:Fallback xmlns="">
          <p:sp>
            <p:nvSpPr>
              <p:cNvPr id="23590" name="文本框 23589">
                <a:extLst>
                  <a:ext uri="{FF2B5EF4-FFF2-40B4-BE49-F238E27FC236}">
                    <a16:creationId xmlns:a16="http://schemas.microsoft.com/office/drawing/2014/main" id="{FA37F80B-FDC8-15B4-391E-A003680ADCCC}"/>
                  </a:ext>
                </a:extLst>
              </p:cNvPr>
              <p:cNvSpPr txBox="1">
                <a:spLocks noRot="1" noChangeAspect="1" noMove="1" noResize="1" noEditPoints="1" noAdjustHandles="1" noChangeArrowheads="1" noChangeShapeType="1" noTextEdit="1"/>
              </p:cNvSpPr>
              <p:nvPr/>
            </p:nvSpPr>
            <p:spPr>
              <a:xfrm>
                <a:off x="387509" y="4021818"/>
                <a:ext cx="2519011" cy="394082"/>
              </a:xfrm>
              <a:prstGeom prst="rect">
                <a:avLst/>
              </a:prstGeom>
              <a:blipFill>
                <a:blip r:embed="rId18"/>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91" name="文本框 23590">
                <a:extLst>
                  <a:ext uri="{FF2B5EF4-FFF2-40B4-BE49-F238E27FC236}">
                    <a16:creationId xmlns:a16="http://schemas.microsoft.com/office/drawing/2014/main" id="{67EC3C4B-015B-080D-1647-EC0A12F602B3}"/>
                  </a:ext>
                </a:extLst>
              </p:cNvPr>
              <p:cNvSpPr txBox="1"/>
              <p:nvPr/>
            </p:nvSpPr>
            <p:spPr>
              <a:xfrm>
                <a:off x="1092212" y="4412174"/>
                <a:ext cx="11112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ea typeface="Cambria Math" panose="02040503050406030204" pitchFamily="18" charset="0"/>
                        </a:rPr>
                        <m:t>𝜖</m:t>
                      </m:r>
                      <m:r>
                        <a:rPr lang="en-US" altLang="zh-CN" sz="1800" i="1">
                          <a:latin typeface="Cambria Math" panose="02040503050406030204" pitchFamily="18" charset="0"/>
                        </a:rPr>
                        <m:t>~</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en-US" altLang="zh-CN" sz="1800" i="1">
                          <a:latin typeface="Cambria Math" panose="02040503050406030204" pitchFamily="18" charset="0"/>
                        </a:rPr>
                        <m:t>0</m:t>
                      </m:r>
                      <m:r>
                        <a:rPr lang="en-US" altLang="zh-CN" sz="1800" i="1">
                          <a:latin typeface="Cambria Math" panose="02040503050406030204" pitchFamily="18" charset="0"/>
                        </a:rPr>
                        <m:t>, </m:t>
                      </m:r>
                      <m:r>
                        <a:rPr lang="en-US" altLang="zh-CN" sz="1800" i="1">
                          <a:latin typeface="Cambria Math" panose="02040503050406030204" pitchFamily="18" charset="0"/>
                        </a:rPr>
                        <m:t>1</m:t>
                      </m:r>
                      <m:r>
                        <a:rPr lang="en-US" altLang="zh-CN" sz="1800" i="1">
                          <a:latin typeface="Cambria Math" panose="02040503050406030204" pitchFamily="18" charset="0"/>
                        </a:rPr>
                        <m:t>)</m:t>
                      </m:r>
                    </m:oMath>
                  </m:oMathPara>
                </a14:m>
                <a:endParaRPr lang="zh-CN" altLang="en-US" sz="1800" dirty="0"/>
              </a:p>
            </p:txBody>
          </p:sp>
        </mc:Choice>
        <mc:Fallback xmlns="">
          <p:sp>
            <p:nvSpPr>
              <p:cNvPr id="23591" name="文本框 23590">
                <a:extLst>
                  <a:ext uri="{FF2B5EF4-FFF2-40B4-BE49-F238E27FC236}">
                    <a16:creationId xmlns:a16="http://schemas.microsoft.com/office/drawing/2014/main" id="{67EC3C4B-015B-080D-1647-EC0A12F602B3}"/>
                  </a:ext>
                </a:extLst>
              </p:cNvPr>
              <p:cNvSpPr txBox="1">
                <a:spLocks noRot="1" noChangeAspect="1" noMove="1" noResize="1" noEditPoints="1" noAdjustHandles="1" noChangeArrowheads="1" noChangeShapeType="1" noTextEdit="1"/>
              </p:cNvSpPr>
              <p:nvPr/>
            </p:nvSpPr>
            <p:spPr>
              <a:xfrm>
                <a:off x="1092212" y="4412174"/>
                <a:ext cx="1111202" cy="276999"/>
              </a:xfrm>
              <a:prstGeom prst="rect">
                <a:avLst/>
              </a:prstGeom>
              <a:blipFill>
                <a:blip r:embed="rId19"/>
                <a:stretch>
                  <a:fillRect l="-2198" r="-7143" b="-37778"/>
                </a:stretch>
              </a:blipFill>
            </p:spPr>
            <p:txBody>
              <a:bodyPr/>
              <a:lstStyle/>
              <a:p>
                <a:r>
                  <a:rPr lang="zh-CN" altLang="en-US">
                    <a:noFill/>
                  </a:rPr>
                  <a:t> </a:t>
                </a:r>
              </a:p>
            </p:txBody>
          </p:sp>
        </mc:Fallback>
      </mc:AlternateContent>
      <p:sp>
        <p:nvSpPr>
          <p:cNvPr id="23592" name="文本框 23591">
            <a:extLst>
              <a:ext uri="{FF2B5EF4-FFF2-40B4-BE49-F238E27FC236}">
                <a16:creationId xmlns:a16="http://schemas.microsoft.com/office/drawing/2014/main" id="{C3FE5A02-D28A-C16F-BC5C-68940714A53B}"/>
              </a:ext>
            </a:extLst>
          </p:cNvPr>
          <p:cNvSpPr txBox="1"/>
          <p:nvPr/>
        </p:nvSpPr>
        <p:spPr>
          <a:xfrm>
            <a:off x="387509" y="3515109"/>
            <a:ext cx="2519011" cy="276999"/>
          </a:xfrm>
          <a:prstGeom prst="rect">
            <a:avLst/>
          </a:prstGeom>
          <a:noFill/>
        </p:spPr>
        <p:txBody>
          <a:bodyPr wrap="square">
            <a:spAutoFit/>
          </a:bodyPr>
          <a:lstStyle/>
          <a:p>
            <a:pPr algn="ctr"/>
            <a:r>
              <a:rPr lang="en-US" altLang="zh-CN" sz="1200" b="1" dirty="0">
                <a:solidFill>
                  <a:schemeClr val="tx1">
                    <a:lumMod val="65000"/>
                    <a:lumOff val="35000"/>
                  </a:schemeClr>
                </a:solidFill>
              </a:rPr>
              <a:t>The reparameterization trick</a:t>
            </a:r>
            <a:endParaRPr lang="zh-CN" altLang="en-US" sz="1200" dirty="0">
              <a:solidFill>
                <a:schemeClr val="tx1">
                  <a:lumMod val="65000"/>
                  <a:lumOff val="35000"/>
                </a:schemeClr>
              </a:solidFill>
            </a:endParaRPr>
          </a:p>
        </p:txBody>
      </p:sp>
      <p:cxnSp>
        <p:nvCxnSpPr>
          <p:cNvPr id="23593" name="连接符: 曲线 23592">
            <a:extLst>
              <a:ext uri="{FF2B5EF4-FFF2-40B4-BE49-F238E27FC236}">
                <a16:creationId xmlns:a16="http://schemas.microsoft.com/office/drawing/2014/main" id="{02D4471C-CC8E-B349-CA67-6D9AE34AA011}"/>
              </a:ext>
            </a:extLst>
          </p:cNvPr>
          <p:cNvCxnSpPr>
            <a:stCxn id="23577" idx="3"/>
            <a:endCxn id="23570" idx="2"/>
          </p:cNvCxnSpPr>
          <p:nvPr/>
        </p:nvCxnSpPr>
        <p:spPr>
          <a:xfrm flipV="1">
            <a:off x="7295450" y="4724740"/>
            <a:ext cx="944925" cy="331236"/>
          </a:xfrm>
          <a:prstGeom prst="curvedConnector2">
            <a:avLst/>
          </a:prstGeom>
          <a:ln w="19050">
            <a:solidFill>
              <a:srgbClr val="6B499C"/>
            </a:solidFill>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87"/>
                                        </p:tgtEl>
                                        <p:attrNameLst>
                                          <p:attrName>style.visibility</p:attrName>
                                        </p:attrNameLst>
                                      </p:cBhvr>
                                      <p:to>
                                        <p:strVal val="visible"/>
                                      </p:to>
                                    </p:set>
                                    <p:animEffect transition="in" filter="fade">
                                      <p:cBhvr>
                                        <p:cTn id="7" dur="500"/>
                                        <p:tgtEl>
                                          <p:spTgt spid="235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588"/>
                                        </p:tgtEl>
                                        <p:attrNameLst>
                                          <p:attrName>style.visibility</p:attrName>
                                        </p:attrNameLst>
                                      </p:cBhvr>
                                      <p:to>
                                        <p:strVal val="visible"/>
                                      </p:to>
                                    </p:set>
                                    <p:animEffect transition="in" filter="fade">
                                      <p:cBhvr>
                                        <p:cTn id="10" dur="500"/>
                                        <p:tgtEl>
                                          <p:spTgt spid="235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589"/>
                                        </p:tgtEl>
                                        <p:attrNameLst>
                                          <p:attrName>style.visibility</p:attrName>
                                        </p:attrNameLst>
                                      </p:cBhvr>
                                      <p:to>
                                        <p:strVal val="visible"/>
                                      </p:to>
                                    </p:set>
                                    <p:animEffect transition="in" filter="fade">
                                      <p:cBhvr>
                                        <p:cTn id="13" dur="500"/>
                                        <p:tgtEl>
                                          <p:spTgt spid="2358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590"/>
                                        </p:tgtEl>
                                        <p:attrNameLst>
                                          <p:attrName>style.visibility</p:attrName>
                                        </p:attrNameLst>
                                      </p:cBhvr>
                                      <p:to>
                                        <p:strVal val="visible"/>
                                      </p:to>
                                    </p:set>
                                    <p:animEffect transition="in" filter="fade">
                                      <p:cBhvr>
                                        <p:cTn id="16" dur="500"/>
                                        <p:tgtEl>
                                          <p:spTgt spid="235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591"/>
                                        </p:tgtEl>
                                        <p:attrNameLst>
                                          <p:attrName>style.visibility</p:attrName>
                                        </p:attrNameLst>
                                      </p:cBhvr>
                                      <p:to>
                                        <p:strVal val="visible"/>
                                      </p:to>
                                    </p:set>
                                    <p:animEffect transition="in" filter="fade">
                                      <p:cBhvr>
                                        <p:cTn id="19" dur="500"/>
                                        <p:tgtEl>
                                          <p:spTgt spid="2359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592"/>
                                        </p:tgtEl>
                                        <p:attrNameLst>
                                          <p:attrName>style.visibility</p:attrName>
                                        </p:attrNameLst>
                                      </p:cBhvr>
                                      <p:to>
                                        <p:strVal val="visible"/>
                                      </p:to>
                                    </p:set>
                                    <p:animEffect transition="in" filter="fade">
                                      <p:cBhvr>
                                        <p:cTn id="22" dur="500"/>
                                        <p:tgtEl>
                                          <p:spTgt spid="23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87" grpId="0" animBg="1"/>
      <p:bldP spid="23588" grpId="0"/>
      <p:bldP spid="23589" grpId="0"/>
      <p:bldP spid="23590" grpId="0"/>
      <p:bldP spid="23591" grpId="0"/>
      <p:bldP spid="2359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4F50D311-28EF-4001-9BDB-69290E585A62}"/>
              </a:ext>
            </a:extLst>
          </p:cNvPr>
          <p:cNvSpPr>
            <a:spLocks noGrp="1" noChangeArrowheads="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1.</a:t>
            </a:r>
            <a:r>
              <a:rPr lang="zh-CN" altLang="en-US" sz="4000" kern="1200" dirty="0">
                <a:latin typeface="黑体" panose="02010609060101010101" pitchFamily="49" charset="-122"/>
                <a:ea typeface="黑体" panose="02010609060101010101" pitchFamily="49" charset="-122"/>
                <a:cs typeface="+mn-cs"/>
              </a:rPr>
              <a:t>研 究 背 景 及 意 义</a:t>
            </a:r>
          </a:p>
        </p:txBody>
      </p:sp>
      <p:sp>
        <p:nvSpPr>
          <p:cNvPr id="14340" name="页脚占位符 3">
            <a:extLst>
              <a:ext uri="{FF2B5EF4-FFF2-40B4-BE49-F238E27FC236}">
                <a16:creationId xmlns:a16="http://schemas.microsoft.com/office/drawing/2014/main" id="{02B581EF-2C2E-4F8D-BB49-3CC788480980}"/>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2800">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zh-CN" altLang="en-US" sz="1200" dirty="0">
                <a:solidFill>
                  <a:srgbClr val="000000"/>
                </a:solidFill>
                <a:latin typeface="华文行楷" panose="02010800040101010101" pitchFamily="2" charset="-122"/>
              </a:rPr>
              <a:t>沈阳建筑大学  计算机科学与工程学院</a:t>
            </a:r>
            <a:endParaRPr lang="en-US" altLang="zh-CN" sz="1200" dirty="0">
              <a:solidFill>
                <a:srgbClr val="000000"/>
              </a:solidFill>
              <a:latin typeface="华文行楷" panose="02010800040101010101" pitchFamily="2" charset="-122"/>
            </a:endParaRPr>
          </a:p>
        </p:txBody>
      </p:sp>
      <p:sp>
        <p:nvSpPr>
          <p:cNvPr id="2" name="灯片编号占位符 1">
            <a:extLst>
              <a:ext uri="{FF2B5EF4-FFF2-40B4-BE49-F238E27FC236}">
                <a16:creationId xmlns:a16="http://schemas.microsoft.com/office/drawing/2014/main" id="{2CAD1445-F7D2-43F5-980B-E0FBE701F24B}"/>
              </a:ext>
            </a:extLst>
          </p:cNvPr>
          <p:cNvSpPr>
            <a:spLocks noGrp="1"/>
          </p:cNvSpPr>
          <p:nvPr>
            <p:ph type="sldNum" sz="quarter" idx="11"/>
          </p:nvPr>
        </p:nvSpPr>
        <p:spPr>
          <a:xfrm>
            <a:off x="50229" y="6381328"/>
            <a:ext cx="501155" cy="476672"/>
          </a:xfrm>
        </p:spPr>
        <p:txBody>
          <a:bodyPr/>
          <a:lstStyle/>
          <a:p>
            <a:pPr algn="ctr">
              <a:defRPr/>
            </a:pPr>
            <a:fld id="{EE1B529C-1E6E-4F5D-9841-856A1415EE4D}" type="slidenum">
              <a:rPr lang="en-US" altLang="zh-CN" sz="2400" smtClean="0"/>
              <a:pPr algn="ctr">
                <a:defRPr/>
              </a:pPr>
              <a:t>3</a:t>
            </a:fld>
            <a:endParaRPr lang="en-US" altLang="zh-CN" sz="2400" dirty="0"/>
          </a:p>
        </p:txBody>
      </p:sp>
      <p:sp>
        <p:nvSpPr>
          <p:cNvPr id="17" name="文本框 16">
            <a:extLst>
              <a:ext uri="{FF2B5EF4-FFF2-40B4-BE49-F238E27FC236}">
                <a16:creationId xmlns:a16="http://schemas.microsoft.com/office/drawing/2014/main" id="{CB2BCEA3-5E97-5A42-20B1-F628A89982FD}"/>
              </a:ext>
            </a:extLst>
          </p:cNvPr>
          <p:cNvSpPr txBox="1"/>
          <p:nvPr/>
        </p:nvSpPr>
        <p:spPr>
          <a:xfrm>
            <a:off x="461318" y="1457758"/>
            <a:ext cx="11006782" cy="1866858"/>
          </a:xfrm>
          <a:prstGeom prst="rect">
            <a:avLst/>
          </a:prstGeom>
          <a:noFill/>
        </p:spPr>
        <p:txBody>
          <a:bodyPr wrap="square" rtlCol="0">
            <a:spAutoFit/>
          </a:bodyPr>
          <a:lstStyle/>
          <a:p>
            <a:pPr>
              <a:lnSpc>
                <a:spcPct val="150000"/>
              </a:lnSpc>
            </a:pPr>
            <a:r>
              <a:rPr lang="zh-CN" altLang="en-US" sz="2000" dirty="0">
                <a:latin typeface="楷体" panose="02010609060101010101" pitchFamily="49" charset="-122"/>
                <a:ea typeface="楷体" panose="02010609060101010101" pitchFamily="49" charset="-122"/>
              </a:rPr>
              <a:t>单目深度估计指的是从单张二维图像中估计出场景的深度信息，因其简便、成本低且易于部署而受到广泛关注</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与传统的激光雷达或立体视觉不同，单目深度估计只需要单张</a:t>
            </a:r>
            <a:r>
              <a:rPr lang="en-US" altLang="zh-CN" sz="2000" dirty="0">
                <a:latin typeface="楷体" panose="02010609060101010101" pitchFamily="49" charset="-122"/>
                <a:ea typeface="楷体" panose="02010609060101010101" pitchFamily="49" charset="-122"/>
              </a:rPr>
              <a:t>RGB</a:t>
            </a:r>
            <a:r>
              <a:rPr lang="zh-CN" altLang="en-US" sz="2000" dirty="0">
                <a:latin typeface="楷体" panose="02010609060101010101" pitchFamily="49" charset="-122"/>
                <a:ea typeface="楷体" panose="02010609060101010101" pitchFamily="49" charset="-122"/>
              </a:rPr>
              <a:t>图像作为输入，因此在自动驾驶、虚拟现实等应用中极具吸引力</a:t>
            </a:r>
            <a:r>
              <a:rPr lang="en-US" altLang="zh-CN" sz="2000" dirty="0">
                <a:latin typeface="楷体" panose="02010609060101010101" pitchFamily="49" charset="-122"/>
                <a:ea typeface="楷体" panose="02010609060101010101" pitchFamily="49" charset="-122"/>
              </a:rPr>
              <a:t>. </a:t>
            </a:r>
            <a:endParaRPr lang="zh-CN" altLang="en-US" sz="2000" dirty="0">
              <a:latin typeface="楷体" panose="02010609060101010101" pitchFamily="49" charset="-122"/>
              <a:ea typeface="楷体" panose="02010609060101010101" pitchFamily="49" charset="-122"/>
            </a:endParaRPr>
          </a:p>
          <a:p>
            <a:pPr>
              <a:lnSpc>
                <a:spcPct val="150000"/>
              </a:lnSpc>
            </a:pPr>
            <a:endParaRPr lang="en-US" altLang="zh-CN" sz="2000" dirty="0">
              <a:latin typeface="楷体" panose="02010609060101010101" pitchFamily="49" charset="-122"/>
              <a:ea typeface="楷体" panose="02010609060101010101" pitchFamily="49" charset="-122"/>
            </a:endParaRPr>
          </a:p>
        </p:txBody>
      </p:sp>
      <p:pic>
        <p:nvPicPr>
          <p:cNvPr id="18" name="图片 17">
            <a:extLst>
              <a:ext uri="{FF2B5EF4-FFF2-40B4-BE49-F238E27FC236}">
                <a16:creationId xmlns:a16="http://schemas.microsoft.com/office/drawing/2014/main" id="{709261F4-0B86-041A-7F26-575C10480C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0154" y="3078374"/>
            <a:ext cx="4326679" cy="2878817"/>
          </a:xfrm>
          <a:prstGeom prst="rect">
            <a:avLst/>
          </a:prstGeom>
        </p:spPr>
      </p:pic>
      <p:pic>
        <p:nvPicPr>
          <p:cNvPr id="19" name="图片 18">
            <a:extLst>
              <a:ext uri="{FF2B5EF4-FFF2-40B4-BE49-F238E27FC236}">
                <a16:creationId xmlns:a16="http://schemas.microsoft.com/office/drawing/2014/main" id="{372665C8-3516-868F-5D9D-ECD46EE95C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169" y="3078373"/>
            <a:ext cx="4326683" cy="2878819"/>
          </a:xfrm>
          <a:prstGeom prst="rect">
            <a:avLst/>
          </a:prstGeom>
        </p:spPr>
      </p:pic>
      <p:sp>
        <p:nvSpPr>
          <p:cNvPr id="20" name="矩形: 圆角 19">
            <a:extLst>
              <a:ext uri="{FF2B5EF4-FFF2-40B4-BE49-F238E27FC236}">
                <a16:creationId xmlns:a16="http://schemas.microsoft.com/office/drawing/2014/main" id="{5772F25D-98BF-C584-4234-7D200A28F1A9}"/>
              </a:ext>
            </a:extLst>
          </p:cNvPr>
          <p:cNvSpPr/>
          <p:nvPr/>
        </p:nvSpPr>
        <p:spPr>
          <a:xfrm>
            <a:off x="5279912" y="3989720"/>
            <a:ext cx="1632181" cy="105611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楷体" panose="02010609060101010101" pitchFamily="49" charset="-122"/>
                <a:ea typeface="楷体" panose="02010609060101010101" pitchFamily="49" charset="-122"/>
              </a:rPr>
              <a:t>单目深度估计</a:t>
            </a:r>
          </a:p>
        </p:txBody>
      </p:sp>
      <p:cxnSp>
        <p:nvCxnSpPr>
          <p:cNvPr id="21" name="直接箭头连接符 20">
            <a:extLst>
              <a:ext uri="{FF2B5EF4-FFF2-40B4-BE49-F238E27FC236}">
                <a16:creationId xmlns:a16="http://schemas.microsoft.com/office/drawing/2014/main" id="{5C8799A1-9273-0070-147C-85F9AEE6F5FA}"/>
              </a:ext>
            </a:extLst>
          </p:cNvPr>
          <p:cNvCxnSpPr>
            <a:cxnSpLocks/>
            <a:stCxn id="19" idx="3"/>
            <a:endCxn id="20" idx="1"/>
          </p:cNvCxnSpPr>
          <p:nvPr/>
        </p:nvCxnSpPr>
        <p:spPr>
          <a:xfrm flipV="1">
            <a:off x="4751856" y="4517780"/>
            <a:ext cx="528057"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直接箭头连接符 21">
            <a:extLst>
              <a:ext uri="{FF2B5EF4-FFF2-40B4-BE49-F238E27FC236}">
                <a16:creationId xmlns:a16="http://schemas.microsoft.com/office/drawing/2014/main" id="{7B54ADCC-73B1-850C-55C8-1EBE8A4F3690}"/>
              </a:ext>
            </a:extLst>
          </p:cNvPr>
          <p:cNvCxnSpPr>
            <a:cxnSpLocks/>
            <a:stCxn id="20" idx="3"/>
            <a:endCxn id="18" idx="1"/>
          </p:cNvCxnSpPr>
          <p:nvPr/>
        </p:nvCxnSpPr>
        <p:spPr>
          <a:xfrm>
            <a:off x="6912093" y="4517782"/>
            <a:ext cx="5280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F89DC-A455-4971-9E1C-222D29661EA2}"/>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2.</a:t>
            </a:r>
            <a:r>
              <a:rPr lang="zh-CN" altLang="en-US" sz="4000" kern="1200" dirty="0">
                <a:latin typeface="黑体" panose="02010609060101010101" pitchFamily="49" charset="-122"/>
                <a:ea typeface="黑体" panose="02010609060101010101" pitchFamily="49" charset="-122"/>
                <a:cs typeface="+mn-cs"/>
              </a:rPr>
              <a:t>研 究 现 状</a:t>
            </a:r>
          </a:p>
        </p:txBody>
      </p:sp>
      <p:sp>
        <p:nvSpPr>
          <p:cNvPr id="3" name="页脚占位符 2">
            <a:extLst>
              <a:ext uri="{FF2B5EF4-FFF2-40B4-BE49-F238E27FC236}">
                <a16:creationId xmlns:a16="http://schemas.microsoft.com/office/drawing/2014/main" id="{A174089F-3C4B-4E3E-92AD-3E710EE24157}"/>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4" name="灯片编号占位符 3">
            <a:extLst>
              <a:ext uri="{FF2B5EF4-FFF2-40B4-BE49-F238E27FC236}">
                <a16:creationId xmlns:a16="http://schemas.microsoft.com/office/drawing/2014/main" id="{EBF76C0A-4454-40FA-AAE8-66EB8A5198CA}"/>
              </a:ext>
            </a:extLst>
          </p:cNvPr>
          <p:cNvSpPr>
            <a:spLocks noGrp="1"/>
          </p:cNvSpPr>
          <p:nvPr>
            <p:ph type="sldNum" sz="quarter" idx="11"/>
          </p:nvPr>
        </p:nvSpPr>
        <p:spPr>
          <a:xfrm>
            <a:off x="0" y="6400800"/>
            <a:ext cx="423168" cy="457200"/>
          </a:xfrm>
        </p:spPr>
        <p:txBody>
          <a:bodyPr/>
          <a:lstStyle/>
          <a:p>
            <a:pPr>
              <a:defRPr/>
            </a:pPr>
            <a:fld id="{55328A6D-1362-4F89-B992-061FA576E1A0}" type="slidenum">
              <a:rPr lang="en-US" altLang="zh-CN" sz="2400" smtClean="0"/>
              <a:pPr>
                <a:defRPr/>
              </a:pPr>
              <a:t>4</a:t>
            </a:fld>
            <a:endParaRPr lang="en-US" altLang="zh-CN" sz="2400" dirty="0"/>
          </a:p>
        </p:txBody>
      </p:sp>
      <p:sp>
        <p:nvSpPr>
          <p:cNvPr id="7" name="文本框 6">
            <a:extLst>
              <a:ext uri="{FF2B5EF4-FFF2-40B4-BE49-F238E27FC236}">
                <a16:creationId xmlns:a16="http://schemas.microsoft.com/office/drawing/2014/main" id="{002F968D-EE9F-E672-B623-47F0CCCDFC9A}"/>
              </a:ext>
            </a:extLst>
          </p:cNvPr>
          <p:cNvSpPr txBox="1"/>
          <p:nvPr/>
        </p:nvSpPr>
        <p:spPr>
          <a:xfrm>
            <a:off x="315473" y="1359971"/>
            <a:ext cx="2424635" cy="461665"/>
          </a:xfrm>
          <a:prstGeom prst="rect">
            <a:avLst/>
          </a:prstGeom>
          <a:noFill/>
        </p:spPr>
        <p:txBody>
          <a:bodyPr wrap="square" rtlCol="0">
            <a:spAutoFit/>
          </a:bodyPr>
          <a:lstStyle/>
          <a:p>
            <a:r>
              <a:rPr lang="zh-CN" altLang="en-US" sz="2400" b="1" dirty="0">
                <a:latin typeface="华文楷体" panose="02010600040101010101" pitchFamily="2" charset="-122"/>
                <a:ea typeface="华文楷体" panose="02010600040101010101" pitchFamily="2" charset="-122"/>
              </a:rPr>
              <a:t>深度估计算法</a:t>
            </a:r>
          </a:p>
        </p:txBody>
      </p:sp>
      <p:sp>
        <p:nvSpPr>
          <p:cNvPr id="9" name="文本框 8">
            <a:extLst>
              <a:ext uri="{FF2B5EF4-FFF2-40B4-BE49-F238E27FC236}">
                <a16:creationId xmlns:a16="http://schemas.microsoft.com/office/drawing/2014/main" id="{F6F8830F-5BE7-75E7-94C1-5881D0D4E1C5}"/>
              </a:ext>
            </a:extLst>
          </p:cNvPr>
          <p:cNvSpPr txBox="1"/>
          <p:nvPr/>
        </p:nvSpPr>
        <p:spPr>
          <a:xfrm>
            <a:off x="307827" y="2362294"/>
            <a:ext cx="1157388" cy="64633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数据驱动方法</a:t>
            </a:r>
          </a:p>
        </p:txBody>
      </p:sp>
      <p:sp>
        <p:nvSpPr>
          <p:cNvPr id="11" name="文本框 10">
            <a:extLst>
              <a:ext uri="{FF2B5EF4-FFF2-40B4-BE49-F238E27FC236}">
                <a16:creationId xmlns:a16="http://schemas.microsoft.com/office/drawing/2014/main" id="{06516F7C-88D9-D794-F2D7-5DDF0EA53AEC}"/>
              </a:ext>
            </a:extLst>
          </p:cNvPr>
          <p:cNvSpPr txBox="1"/>
          <p:nvPr/>
        </p:nvSpPr>
        <p:spPr>
          <a:xfrm>
            <a:off x="390823" y="3950955"/>
            <a:ext cx="1157388" cy="64633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模型驱动方法</a:t>
            </a:r>
          </a:p>
        </p:txBody>
      </p:sp>
      <p:sp>
        <p:nvSpPr>
          <p:cNvPr id="12" name="对话气泡: 矩形 11">
            <a:extLst>
              <a:ext uri="{FF2B5EF4-FFF2-40B4-BE49-F238E27FC236}">
                <a16:creationId xmlns:a16="http://schemas.microsoft.com/office/drawing/2014/main" id="{001DA004-6F2E-FB7E-24C0-F224F4DE3E01}"/>
              </a:ext>
            </a:extLst>
          </p:cNvPr>
          <p:cNvSpPr/>
          <p:nvPr/>
        </p:nvSpPr>
        <p:spPr>
          <a:xfrm>
            <a:off x="9803791" y="1742750"/>
            <a:ext cx="2388209" cy="876747"/>
          </a:xfrm>
          <a:prstGeom prst="wedgeRectCallout">
            <a:avLst>
              <a:gd name="adj1" fmla="val -59833"/>
              <a:gd name="adj2" fmla="val 71967"/>
            </a:avLst>
          </a:prstGeom>
        </p:spPr>
        <p:style>
          <a:lnRef idx="1">
            <a:schemeClr val="accent4"/>
          </a:lnRef>
          <a:fillRef idx="2">
            <a:schemeClr val="accent4"/>
          </a:fillRef>
          <a:effectRef idx="1">
            <a:schemeClr val="accent4"/>
          </a:effectRef>
          <a:fontRef idx="minor">
            <a:schemeClr val="dk1"/>
          </a:fontRef>
        </p:style>
        <p:txBody>
          <a:bodyPr rtlCol="0" anchor="ctr"/>
          <a:lstStyle/>
          <a:p>
            <a:r>
              <a:rPr lang="zh-CN" altLang="en-US" dirty="0">
                <a:solidFill>
                  <a:schemeClr val="tx1"/>
                </a:solidFill>
                <a:latin typeface="楷体" panose="02010609060101010101" pitchFamily="49" charset="-122"/>
                <a:ea typeface="楷体" panose="02010609060101010101" pitchFamily="49" charset="-122"/>
              </a:rPr>
              <a:t>依赖大量的数据训练，数据获取难度高</a:t>
            </a:r>
          </a:p>
        </p:txBody>
      </p:sp>
      <p:sp>
        <p:nvSpPr>
          <p:cNvPr id="13" name="对话气泡: 矩形 12">
            <a:extLst>
              <a:ext uri="{FF2B5EF4-FFF2-40B4-BE49-F238E27FC236}">
                <a16:creationId xmlns:a16="http://schemas.microsoft.com/office/drawing/2014/main" id="{13C32DE1-63B3-4456-E225-9C0412FF46F0}"/>
              </a:ext>
            </a:extLst>
          </p:cNvPr>
          <p:cNvSpPr/>
          <p:nvPr/>
        </p:nvSpPr>
        <p:spPr>
          <a:xfrm>
            <a:off x="9685616" y="5264709"/>
            <a:ext cx="2506384" cy="1060831"/>
          </a:xfrm>
          <a:prstGeom prst="wedgeRectCallout">
            <a:avLst>
              <a:gd name="adj1" fmla="val -40906"/>
              <a:gd name="adj2" fmla="val -123110"/>
            </a:avLst>
          </a:prstGeom>
        </p:spPr>
        <p:style>
          <a:lnRef idx="1">
            <a:schemeClr val="accent2"/>
          </a:lnRef>
          <a:fillRef idx="2">
            <a:schemeClr val="accent2"/>
          </a:fillRef>
          <a:effectRef idx="1">
            <a:schemeClr val="accent2"/>
          </a:effectRef>
          <a:fontRef idx="minor">
            <a:schemeClr val="dk1"/>
          </a:fontRef>
        </p:style>
        <p:txBody>
          <a:bodyPr rtlCol="0" anchor="ctr"/>
          <a:lstStyle/>
          <a:p>
            <a:r>
              <a:rPr lang="zh-CN" altLang="en-US" dirty="0">
                <a:solidFill>
                  <a:schemeClr val="tx1"/>
                </a:solidFill>
                <a:latin typeface="楷体" panose="02010609060101010101" pitchFamily="49" charset="-122"/>
                <a:ea typeface="楷体" panose="02010609060101010101" pitchFamily="49" charset="-122"/>
              </a:rPr>
              <a:t>依据扩散模型本身的知识先验再去学习深度估计，在小规模数据集训练即可获得不错的效果</a:t>
            </a:r>
          </a:p>
        </p:txBody>
      </p:sp>
      <p:cxnSp>
        <p:nvCxnSpPr>
          <p:cNvPr id="14" name="直接箭头连接符 13">
            <a:extLst>
              <a:ext uri="{FF2B5EF4-FFF2-40B4-BE49-F238E27FC236}">
                <a16:creationId xmlns:a16="http://schemas.microsoft.com/office/drawing/2014/main" id="{ED54502E-A80B-DF84-3ACC-98E378EF6661}"/>
              </a:ext>
            </a:extLst>
          </p:cNvPr>
          <p:cNvCxnSpPr>
            <a:cxnSpLocks/>
          </p:cNvCxnSpPr>
          <p:nvPr>
            <p:custDataLst>
              <p:tags r:id="rId1"/>
            </p:custDataLst>
          </p:nvPr>
        </p:nvCxnSpPr>
        <p:spPr>
          <a:xfrm flipV="1">
            <a:off x="1425766" y="2518099"/>
            <a:ext cx="596254" cy="3077"/>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689D5BB9-024B-253E-9174-E5378A748E80}"/>
              </a:ext>
            </a:extLst>
          </p:cNvPr>
          <p:cNvSpPr/>
          <p:nvPr>
            <p:custDataLst>
              <p:tags r:id="rId2"/>
            </p:custDataLst>
          </p:nvPr>
        </p:nvSpPr>
        <p:spPr>
          <a:xfrm>
            <a:off x="2027311" y="2364978"/>
            <a:ext cx="343353" cy="3341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6" name="文本框 15">
            <a:extLst>
              <a:ext uri="{FF2B5EF4-FFF2-40B4-BE49-F238E27FC236}">
                <a16:creationId xmlns:a16="http://schemas.microsoft.com/office/drawing/2014/main" id="{2B868BAA-0855-303E-63E1-ECC7142A073E}"/>
              </a:ext>
            </a:extLst>
          </p:cNvPr>
          <p:cNvSpPr txBox="1"/>
          <p:nvPr>
            <p:custDataLst>
              <p:tags r:id="rId3"/>
            </p:custDataLst>
          </p:nvPr>
        </p:nvSpPr>
        <p:spPr>
          <a:xfrm>
            <a:off x="1866709" y="2661255"/>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2014</a:t>
            </a:r>
          </a:p>
        </p:txBody>
      </p:sp>
      <p:sp>
        <p:nvSpPr>
          <p:cNvPr id="17" name="文本框 16">
            <a:extLst>
              <a:ext uri="{FF2B5EF4-FFF2-40B4-BE49-F238E27FC236}">
                <a16:creationId xmlns:a16="http://schemas.microsoft.com/office/drawing/2014/main" id="{5289928E-74F4-80D3-95DE-2539878A0599}"/>
              </a:ext>
            </a:extLst>
          </p:cNvPr>
          <p:cNvSpPr txBox="1"/>
          <p:nvPr>
            <p:custDataLst>
              <p:tags r:id="rId4"/>
            </p:custDataLst>
          </p:nvPr>
        </p:nvSpPr>
        <p:spPr>
          <a:xfrm rot="10800000" flipV="1">
            <a:off x="1386957" y="2981945"/>
            <a:ext cx="1504273" cy="63686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Depth Map Prediction from a Single Image using a Multi-Scale Deep Network</a:t>
            </a:r>
          </a:p>
        </p:txBody>
      </p:sp>
      <p:cxnSp>
        <p:nvCxnSpPr>
          <p:cNvPr id="18" name="直接箭头连接符 17">
            <a:extLst>
              <a:ext uri="{FF2B5EF4-FFF2-40B4-BE49-F238E27FC236}">
                <a16:creationId xmlns:a16="http://schemas.microsoft.com/office/drawing/2014/main" id="{373CCB5E-AAF3-C95B-AC10-50DC760129D6}"/>
              </a:ext>
            </a:extLst>
          </p:cNvPr>
          <p:cNvCxnSpPr>
            <a:cxnSpLocks/>
          </p:cNvCxnSpPr>
          <p:nvPr>
            <p:custDataLst>
              <p:tags r:id="rId5"/>
            </p:custDataLst>
          </p:nvPr>
        </p:nvCxnSpPr>
        <p:spPr>
          <a:xfrm flipV="1">
            <a:off x="2425060" y="2518099"/>
            <a:ext cx="1185123" cy="3077"/>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2FFAF339-2B03-1402-1CFB-89FBD4EF7784}"/>
              </a:ext>
            </a:extLst>
          </p:cNvPr>
          <p:cNvSpPr/>
          <p:nvPr>
            <p:custDataLst>
              <p:tags r:id="rId6"/>
            </p:custDataLst>
          </p:nvPr>
        </p:nvSpPr>
        <p:spPr>
          <a:xfrm>
            <a:off x="3609321" y="2364978"/>
            <a:ext cx="343353" cy="3341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20" name="文本">
            <a:extLst>
              <a:ext uri="{FF2B5EF4-FFF2-40B4-BE49-F238E27FC236}">
                <a16:creationId xmlns:a16="http://schemas.microsoft.com/office/drawing/2014/main" id="{CF164BC5-B1EE-834B-1B54-BFFF24B474D1}"/>
              </a:ext>
            </a:extLst>
          </p:cNvPr>
          <p:cNvSpPr/>
          <p:nvPr>
            <p:custDataLst>
              <p:tags r:id="rId7"/>
            </p:custDataLst>
          </p:nvPr>
        </p:nvSpPr>
        <p:spPr>
          <a:xfrm>
            <a:off x="2708174" y="2016702"/>
            <a:ext cx="2145650" cy="254131"/>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左右视差一致性损失</a:t>
            </a:r>
          </a:p>
        </p:txBody>
      </p:sp>
      <p:sp>
        <p:nvSpPr>
          <p:cNvPr id="21" name="文本框 20">
            <a:extLst>
              <a:ext uri="{FF2B5EF4-FFF2-40B4-BE49-F238E27FC236}">
                <a16:creationId xmlns:a16="http://schemas.microsoft.com/office/drawing/2014/main" id="{2543541B-FDC1-4B75-6E93-E9874F211373}"/>
              </a:ext>
            </a:extLst>
          </p:cNvPr>
          <p:cNvSpPr txBox="1"/>
          <p:nvPr>
            <p:custDataLst>
              <p:tags r:id="rId8"/>
            </p:custDataLst>
          </p:nvPr>
        </p:nvSpPr>
        <p:spPr>
          <a:xfrm>
            <a:off x="3464103" y="2699101"/>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2017</a:t>
            </a:r>
          </a:p>
        </p:txBody>
      </p:sp>
      <p:sp>
        <p:nvSpPr>
          <p:cNvPr id="22" name="文本框 21">
            <a:extLst>
              <a:ext uri="{FF2B5EF4-FFF2-40B4-BE49-F238E27FC236}">
                <a16:creationId xmlns:a16="http://schemas.microsoft.com/office/drawing/2014/main" id="{40C343E3-6AFA-08DA-B1E7-67B4CDFA5D54}"/>
              </a:ext>
            </a:extLst>
          </p:cNvPr>
          <p:cNvSpPr txBox="1"/>
          <p:nvPr>
            <p:custDataLst>
              <p:tags r:id="rId9"/>
            </p:custDataLst>
          </p:nvPr>
        </p:nvSpPr>
        <p:spPr>
          <a:xfrm rot="10800000" flipV="1">
            <a:off x="2964039" y="2997323"/>
            <a:ext cx="1552271" cy="790081"/>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Unsupervised Monocular Depth Estimation with Left-Right Consistency</a:t>
            </a:r>
          </a:p>
        </p:txBody>
      </p:sp>
      <p:cxnSp>
        <p:nvCxnSpPr>
          <p:cNvPr id="23" name="直接箭头连接符 22">
            <a:extLst>
              <a:ext uri="{FF2B5EF4-FFF2-40B4-BE49-F238E27FC236}">
                <a16:creationId xmlns:a16="http://schemas.microsoft.com/office/drawing/2014/main" id="{ADBAFFD1-1ECF-66AA-5115-EF35B349DA97}"/>
              </a:ext>
            </a:extLst>
          </p:cNvPr>
          <p:cNvCxnSpPr>
            <a:cxnSpLocks/>
          </p:cNvCxnSpPr>
          <p:nvPr>
            <p:custDataLst>
              <p:tags r:id="rId10"/>
            </p:custDataLst>
          </p:nvPr>
        </p:nvCxnSpPr>
        <p:spPr>
          <a:xfrm>
            <a:off x="3977535" y="2511946"/>
            <a:ext cx="1382028" cy="15383"/>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5ED97BE7-4675-7F65-9520-25A383807DE4}"/>
              </a:ext>
            </a:extLst>
          </p:cNvPr>
          <p:cNvSpPr/>
          <p:nvPr>
            <p:custDataLst>
              <p:tags r:id="rId11"/>
            </p:custDataLst>
          </p:nvPr>
        </p:nvSpPr>
        <p:spPr>
          <a:xfrm>
            <a:off x="5359317" y="2364978"/>
            <a:ext cx="343353" cy="3341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25" name="文本">
            <a:extLst>
              <a:ext uri="{FF2B5EF4-FFF2-40B4-BE49-F238E27FC236}">
                <a16:creationId xmlns:a16="http://schemas.microsoft.com/office/drawing/2014/main" id="{4505B362-7E3A-8285-0BEB-A33EEACB6571}"/>
              </a:ext>
            </a:extLst>
          </p:cNvPr>
          <p:cNvSpPr/>
          <p:nvPr>
            <p:custDataLst>
              <p:tags r:id="rId12"/>
            </p:custDataLst>
          </p:nvPr>
        </p:nvSpPr>
        <p:spPr>
          <a:xfrm>
            <a:off x="4458167" y="2016702"/>
            <a:ext cx="2145650" cy="254131"/>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相机位姿估计模块</a:t>
            </a:r>
          </a:p>
        </p:txBody>
      </p:sp>
      <p:sp>
        <p:nvSpPr>
          <p:cNvPr id="26" name="文本框 25">
            <a:extLst>
              <a:ext uri="{FF2B5EF4-FFF2-40B4-BE49-F238E27FC236}">
                <a16:creationId xmlns:a16="http://schemas.microsoft.com/office/drawing/2014/main" id="{774C6BDA-7CAF-45DC-5767-DA41B10B8D18}"/>
              </a:ext>
            </a:extLst>
          </p:cNvPr>
          <p:cNvSpPr txBox="1"/>
          <p:nvPr>
            <p:custDataLst>
              <p:tags r:id="rId13"/>
            </p:custDataLst>
          </p:nvPr>
        </p:nvSpPr>
        <p:spPr>
          <a:xfrm>
            <a:off x="5191331" y="2706485"/>
            <a:ext cx="654710" cy="366120"/>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2019</a:t>
            </a:r>
          </a:p>
        </p:txBody>
      </p:sp>
      <p:sp>
        <p:nvSpPr>
          <p:cNvPr id="27" name="文本框 26">
            <a:extLst>
              <a:ext uri="{FF2B5EF4-FFF2-40B4-BE49-F238E27FC236}">
                <a16:creationId xmlns:a16="http://schemas.microsoft.com/office/drawing/2014/main" id="{516A1FDD-2517-21C0-EA1D-AEAE004319FD}"/>
              </a:ext>
            </a:extLst>
          </p:cNvPr>
          <p:cNvSpPr txBox="1"/>
          <p:nvPr>
            <p:custDataLst>
              <p:tags r:id="rId14"/>
            </p:custDataLst>
          </p:nvPr>
        </p:nvSpPr>
        <p:spPr>
          <a:xfrm rot="10800000" flipV="1">
            <a:off x="4504215" y="3040512"/>
            <a:ext cx="1972119" cy="785158"/>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Digging Into Self-Supervised Monocular Depth Estimation</a:t>
            </a:r>
          </a:p>
        </p:txBody>
      </p:sp>
      <p:sp>
        <p:nvSpPr>
          <p:cNvPr id="29" name="文本">
            <a:extLst>
              <a:ext uri="{FF2B5EF4-FFF2-40B4-BE49-F238E27FC236}">
                <a16:creationId xmlns:a16="http://schemas.microsoft.com/office/drawing/2014/main" id="{253525F1-92DB-FF27-5956-551330440D48}"/>
              </a:ext>
            </a:extLst>
          </p:cNvPr>
          <p:cNvSpPr/>
          <p:nvPr>
            <p:custDataLst>
              <p:tags r:id="rId15"/>
            </p:custDataLst>
          </p:nvPr>
        </p:nvSpPr>
        <p:spPr>
          <a:xfrm>
            <a:off x="6162830" y="2001319"/>
            <a:ext cx="2145650" cy="254131"/>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Vision Transformer </a:t>
            </a:r>
          </a:p>
        </p:txBody>
      </p:sp>
      <p:cxnSp>
        <p:nvCxnSpPr>
          <p:cNvPr id="31" name="直接箭头连接符 30">
            <a:extLst>
              <a:ext uri="{FF2B5EF4-FFF2-40B4-BE49-F238E27FC236}">
                <a16:creationId xmlns:a16="http://schemas.microsoft.com/office/drawing/2014/main" id="{0EF61B52-9FE4-6572-2AE5-2CA531A732F4}"/>
              </a:ext>
            </a:extLst>
          </p:cNvPr>
          <p:cNvCxnSpPr>
            <a:cxnSpLocks/>
            <a:endCxn id="32" idx="2"/>
          </p:cNvCxnSpPr>
          <p:nvPr>
            <p:custDataLst>
              <p:tags r:id="rId16"/>
            </p:custDataLst>
          </p:nvPr>
        </p:nvCxnSpPr>
        <p:spPr>
          <a:xfrm>
            <a:off x="5702916" y="2526098"/>
            <a:ext cx="1342032" cy="6153"/>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D54D9E70-8401-07E9-1790-BC9BD9790E8D}"/>
              </a:ext>
            </a:extLst>
          </p:cNvPr>
          <p:cNvSpPr/>
          <p:nvPr>
            <p:custDataLst>
              <p:tags r:id="rId17"/>
            </p:custDataLst>
          </p:nvPr>
        </p:nvSpPr>
        <p:spPr>
          <a:xfrm>
            <a:off x="7044703" y="2364978"/>
            <a:ext cx="343353" cy="33412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33" name="文本框 32">
            <a:extLst>
              <a:ext uri="{FF2B5EF4-FFF2-40B4-BE49-F238E27FC236}">
                <a16:creationId xmlns:a16="http://schemas.microsoft.com/office/drawing/2014/main" id="{3203D2D5-62FD-CB64-216E-38221610A05C}"/>
              </a:ext>
            </a:extLst>
          </p:cNvPr>
          <p:cNvSpPr txBox="1"/>
          <p:nvPr>
            <p:custDataLst>
              <p:tags r:id="rId18"/>
            </p:custDataLst>
          </p:nvPr>
        </p:nvSpPr>
        <p:spPr>
          <a:xfrm rot="10800000" flipV="1">
            <a:off x="6341635" y="3034761"/>
            <a:ext cx="1788040" cy="61163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Vision Transformers for Dense Prediction</a:t>
            </a:r>
          </a:p>
        </p:txBody>
      </p:sp>
      <p:sp>
        <p:nvSpPr>
          <p:cNvPr id="34" name="文本框 33">
            <a:extLst>
              <a:ext uri="{FF2B5EF4-FFF2-40B4-BE49-F238E27FC236}">
                <a16:creationId xmlns:a16="http://schemas.microsoft.com/office/drawing/2014/main" id="{15102CE2-946F-A2E7-9336-A528C1AA059D}"/>
              </a:ext>
            </a:extLst>
          </p:cNvPr>
          <p:cNvSpPr txBox="1"/>
          <p:nvPr>
            <p:custDataLst>
              <p:tags r:id="rId19"/>
            </p:custDataLst>
          </p:nvPr>
        </p:nvSpPr>
        <p:spPr>
          <a:xfrm>
            <a:off x="6918560" y="2661255"/>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2022</a:t>
            </a:r>
          </a:p>
        </p:txBody>
      </p:sp>
      <p:cxnSp>
        <p:nvCxnSpPr>
          <p:cNvPr id="35" name="直接箭头连接符 34">
            <a:extLst>
              <a:ext uri="{FF2B5EF4-FFF2-40B4-BE49-F238E27FC236}">
                <a16:creationId xmlns:a16="http://schemas.microsoft.com/office/drawing/2014/main" id="{5D18FC4A-6214-65FA-A35E-DB94656CD265}"/>
              </a:ext>
            </a:extLst>
          </p:cNvPr>
          <p:cNvCxnSpPr>
            <a:stCxn id="32" idx="6"/>
            <a:endCxn id="36" idx="2"/>
          </p:cNvCxnSpPr>
          <p:nvPr>
            <p:custDataLst>
              <p:tags r:id="rId20"/>
            </p:custDataLst>
          </p:nvPr>
        </p:nvCxnSpPr>
        <p:spPr>
          <a:xfrm>
            <a:off x="7388302" y="2532251"/>
            <a:ext cx="1685385"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00CEE58C-EAC6-DD8B-A5E6-D75991958E46}"/>
              </a:ext>
            </a:extLst>
          </p:cNvPr>
          <p:cNvSpPr/>
          <p:nvPr>
            <p:custDataLst>
              <p:tags r:id="rId21"/>
            </p:custDataLst>
          </p:nvPr>
        </p:nvSpPr>
        <p:spPr>
          <a:xfrm>
            <a:off x="9073441" y="2364978"/>
            <a:ext cx="343353" cy="33412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37" name="文本框 36">
            <a:extLst>
              <a:ext uri="{FF2B5EF4-FFF2-40B4-BE49-F238E27FC236}">
                <a16:creationId xmlns:a16="http://schemas.microsoft.com/office/drawing/2014/main" id="{6F76751C-B6A3-3B98-5E80-49735E20FC34}"/>
              </a:ext>
            </a:extLst>
          </p:cNvPr>
          <p:cNvSpPr txBox="1"/>
          <p:nvPr>
            <p:custDataLst>
              <p:tags r:id="rId22"/>
            </p:custDataLst>
          </p:nvPr>
        </p:nvSpPr>
        <p:spPr>
          <a:xfrm>
            <a:off x="8909148" y="2660025"/>
            <a:ext cx="654710" cy="373504"/>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2023</a:t>
            </a:r>
          </a:p>
        </p:txBody>
      </p:sp>
      <p:sp>
        <p:nvSpPr>
          <p:cNvPr id="38" name="文本框 37">
            <a:extLst>
              <a:ext uri="{FF2B5EF4-FFF2-40B4-BE49-F238E27FC236}">
                <a16:creationId xmlns:a16="http://schemas.microsoft.com/office/drawing/2014/main" id="{DAFC3127-5E11-2A8C-3F19-7055D659C29B}"/>
              </a:ext>
            </a:extLst>
          </p:cNvPr>
          <p:cNvSpPr txBox="1"/>
          <p:nvPr>
            <p:custDataLst>
              <p:tags r:id="rId23"/>
            </p:custDataLst>
          </p:nvPr>
        </p:nvSpPr>
        <p:spPr>
          <a:xfrm rot="10800000" flipV="1">
            <a:off x="7892360" y="2984161"/>
            <a:ext cx="2457368" cy="683631"/>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Global-Local Path Networks for Monocular Depth Estimation</a:t>
            </a:r>
          </a:p>
          <a:p>
            <a:pPr algn="ctr"/>
            <a:r>
              <a:rPr lang="en-US" altLang="zh-CN" sz="1067" b="1" dirty="0">
                <a:latin typeface="Times New Roman" panose="02020603050405020304" pitchFamily="18" charset="0"/>
                <a:cs typeface="Times New Roman" panose="02020603050405020304" pitchFamily="18" charset="0"/>
              </a:rPr>
              <a:t>with Vertical </a:t>
            </a:r>
            <a:r>
              <a:rPr lang="en-US" altLang="zh-CN" sz="1067" b="1" dirty="0" err="1">
                <a:latin typeface="Times New Roman" panose="02020603050405020304" pitchFamily="18" charset="0"/>
                <a:cs typeface="Times New Roman" panose="02020603050405020304" pitchFamily="18" charset="0"/>
              </a:rPr>
              <a:t>CutDepth</a:t>
            </a:r>
            <a:endParaRPr lang="en-US" altLang="zh-CN" sz="1067" b="1" dirty="0">
              <a:latin typeface="Times New Roman" panose="02020603050405020304" pitchFamily="18" charset="0"/>
              <a:cs typeface="Times New Roman" panose="02020603050405020304" pitchFamily="18" charset="0"/>
            </a:endParaRPr>
          </a:p>
        </p:txBody>
      </p:sp>
      <p:sp>
        <p:nvSpPr>
          <p:cNvPr id="39" name="文本">
            <a:extLst>
              <a:ext uri="{FF2B5EF4-FFF2-40B4-BE49-F238E27FC236}">
                <a16:creationId xmlns:a16="http://schemas.microsoft.com/office/drawing/2014/main" id="{82466F34-6C8C-A086-A8A4-6C7865585E0E}"/>
              </a:ext>
            </a:extLst>
          </p:cNvPr>
          <p:cNvSpPr/>
          <p:nvPr>
            <p:custDataLst>
              <p:tags r:id="rId24"/>
            </p:custDataLst>
          </p:nvPr>
        </p:nvSpPr>
        <p:spPr>
          <a:xfrm>
            <a:off x="8163677" y="2000703"/>
            <a:ext cx="2145650" cy="254131"/>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特征融合模块</a:t>
            </a:r>
          </a:p>
        </p:txBody>
      </p:sp>
      <p:sp>
        <p:nvSpPr>
          <p:cNvPr id="40" name="文本">
            <a:extLst>
              <a:ext uri="{FF2B5EF4-FFF2-40B4-BE49-F238E27FC236}">
                <a16:creationId xmlns:a16="http://schemas.microsoft.com/office/drawing/2014/main" id="{92491299-7B2B-0EF8-A72D-8135D3160073}"/>
              </a:ext>
            </a:extLst>
          </p:cNvPr>
          <p:cNvSpPr/>
          <p:nvPr>
            <p:custDataLst>
              <p:tags r:id="rId25"/>
            </p:custDataLst>
          </p:nvPr>
        </p:nvSpPr>
        <p:spPr>
          <a:xfrm>
            <a:off x="1121239" y="2035333"/>
            <a:ext cx="2145650" cy="254131"/>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多尺度网络</a:t>
            </a:r>
          </a:p>
        </p:txBody>
      </p:sp>
      <p:cxnSp>
        <p:nvCxnSpPr>
          <p:cNvPr id="41" name="直接箭头连接符 40">
            <a:extLst>
              <a:ext uri="{FF2B5EF4-FFF2-40B4-BE49-F238E27FC236}">
                <a16:creationId xmlns:a16="http://schemas.microsoft.com/office/drawing/2014/main" id="{8BD7CC44-3709-9598-4D14-91F5928E2F4A}"/>
              </a:ext>
            </a:extLst>
          </p:cNvPr>
          <p:cNvCxnSpPr>
            <a:cxnSpLocks/>
          </p:cNvCxnSpPr>
          <p:nvPr>
            <p:custDataLst>
              <p:tags r:id="rId26"/>
            </p:custDataLst>
          </p:nvPr>
        </p:nvCxnSpPr>
        <p:spPr>
          <a:xfrm flipV="1">
            <a:off x="1344015" y="4412362"/>
            <a:ext cx="596254" cy="3339"/>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文本">
            <a:extLst>
              <a:ext uri="{FF2B5EF4-FFF2-40B4-BE49-F238E27FC236}">
                <a16:creationId xmlns:a16="http://schemas.microsoft.com/office/drawing/2014/main" id="{DA0D2218-89FA-9BAF-6BB7-FE66D0A8BEC9}"/>
              </a:ext>
            </a:extLst>
          </p:cNvPr>
          <p:cNvSpPr/>
          <p:nvPr>
            <p:custDataLst>
              <p:tags r:id="rId27"/>
            </p:custDataLst>
          </p:nvPr>
        </p:nvSpPr>
        <p:spPr>
          <a:xfrm>
            <a:off x="1533290" y="3550538"/>
            <a:ext cx="2145651" cy="275781"/>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椭圆 42">
            <a:extLst>
              <a:ext uri="{FF2B5EF4-FFF2-40B4-BE49-F238E27FC236}">
                <a16:creationId xmlns:a16="http://schemas.microsoft.com/office/drawing/2014/main" id="{13086089-19AF-215B-8007-E9E1B35DAF47}"/>
              </a:ext>
            </a:extLst>
          </p:cNvPr>
          <p:cNvSpPr/>
          <p:nvPr>
            <p:custDataLst>
              <p:tags r:id="rId28"/>
            </p:custDataLst>
          </p:nvPr>
        </p:nvSpPr>
        <p:spPr>
          <a:xfrm>
            <a:off x="1945560"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44" name="文本框 43">
            <a:extLst>
              <a:ext uri="{FF2B5EF4-FFF2-40B4-BE49-F238E27FC236}">
                <a16:creationId xmlns:a16="http://schemas.microsoft.com/office/drawing/2014/main" id="{32780524-06A1-6896-95F5-C957C92796F9}"/>
              </a:ext>
            </a:extLst>
          </p:cNvPr>
          <p:cNvSpPr txBox="1"/>
          <p:nvPr>
            <p:custDataLst>
              <p:tags r:id="rId29"/>
            </p:custDataLst>
          </p:nvPr>
        </p:nvSpPr>
        <p:spPr>
          <a:xfrm>
            <a:off x="1784958" y="4567714"/>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2023.03</a:t>
            </a:r>
          </a:p>
        </p:txBody>
      </p:sp>
      <p:sp>
        <p:nvSpPr>
          <p:cNvPr id="46" name="文本框 45">
            <a:extLst>
              <a:ext uri="{FF2B5EF4-FFF2-40B4-BE49-F238E27FC236}">
                <a16:creationId xmlns:a16="http://schemas.microsoft.com/office/drawing/2014/main" id="{40D47C74-AABC-0963-8CE7-3051D8885735}"/>
              </a:ext>
            </a:extLst>
          </p:cNvPr>
          <p:cNvSpPr txBox="1"/>
          <p:nvPr>
            <p:custDataLst>
              <p:tags r:id="rId30"/>
            </p:custDataLst>
          </p:nvPr>
        </p:nvSpPr>
        <p:spPr>
          <a:xfrm rot="10800000" flipV="1">
            <a:off x="1305206" y="4819707"/>
            <a:ext cx="1504273" cy="691122"/>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DDP: Diffusion model for dense visual prediction</a:t>
            </a:r>
          </a:p>
        </p:txBody>
      </p:sp>
      <p:cxnSp>
        <p:nvCxnSpPr>
          <p:cNvPr id="48" name="直接箭头连接符 47">
            <a:extLst>
              <a:ext uri="{FF2B5EF4-FFF2-40B4-BE49-F238E27FC236}">
                <a16:creationId xmlns:a16="http://schemas.microsoft.com/office/drawing/2014/main" id="{5E097FCD-6CC5-F6A9-7EA6-618225B12E41}"/>
              </a:ext>
            </a:extLst>
          </p:cNvPr>
          <p:cNvCxnSpPr>
            <a:cxnSpLocks/>
          </p:cNvCxnSpPr>
          <p:nvPr>
            <p:custDataLst>
              <p:tags r:id="rId31"/>
            </p:custDataLst>
          </p:nvPr>
        </p:nvCxnSpPr>
        <p:spPr>
          <a:xfrm flipV="1">
            <a:off x="2343309" y="4412362"/>
            <a:ext cx="1185123" cy="3339"/>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FAB21BD3-8719-737A-3568-49BB4687C42F}"/>
              </a:ext>
            </a:extLst>
          </p:cNvPr>
          <p:cNvSpPr/>
          <p:nvPr>
            <p:custDataLst>
              <p:tags r:id="rId32"/>
            </p:custDataLst>
          </p:nvPr>
        </p:nvSpPr>
        <p:spPr>
          <a:xfrm>
            <a:off x="3527570"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1" name="文本">
            <a:extLst>
              <a:ext uri="{FF2B5EF4-FFF2-40B4-BE49-F238E27FC236}">
                <a16:creationId xmlns:a16="http://schemas.microsoft.com/office/drawing/2014/main" id="{FB334F75-DBDD-9847-7810-C7C37D04D9A6}"/>
              </a:ext>
            </a:extLst>
          </p:cNvPr>
          <p:cNvSpPr/>
          <p:nvPr>
            <p:custDataLst>
              <p:tags r:id="rId33"/>
            </p:custDataLst>
          </p:nvPr>
        </p:nvSpPr>
        <p:spPr>
          <a:xfrm>
            <a:off x="2626422" y="3627695"/>
            <a:ext cx="2145650" cy="478908"/>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将潜空间内扩散的概念</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引入潜空间</a:t>
            </a:r>
          </a:p>
        </p:txBody>
      </p:sp>
      <p:sp>
        <p:nvSpPr>
          <p:cNvPr id="52" name="文本框 51">
            <a:extLst>
              <a:ext uri="{FF2B5EF4-FFF2-40B4-BE49-F238E27FC236}">
                <a16:creationId xmlns:a16="http://schemas.microsoft.com/office/drawing/2014/main" id="{E53AD67C-0FEB-0E0C-E5E7-483A04C36813}"/>
              </a:ext>
            </a:extLst>
          </p:cNvPr>
          <p:cNvSpPr txBox="1"/>
          <p:nvPr>
            <p:custDataLst>
              <p:tags r:id="rId34"/>
            </p:custDataLst>
          </p:nvPr>
        </p:nvSpPr>
        <p:spPr>
          <a:xfrm>
            <a:off x="3382352" y="4608785"/>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2023.10</a:t>
            </a:r>
          </a:p>
        </p:txBody>
      </p:sp>
      <p:sp>
        <p:nvSpPr>
          <p:cNvPr id="53" name="文本框 52">
            <a:extLst>
              <a:ext uri="{FF2B5EF4-FFF2-40B4-BE49-F238E27FC236}">
                <a16:creationId xmlns:a16="http://schemas.microsoft.com/office/drawing/2014/main" id="{C19412B0-F796-5F57-FFE7-6C41572F2ED6}"/>
              </a:ext>
            </a:extLst>
          </p:cNvPr>
          <p:cNvSpPr txBox="1"/>
          <p:nvPr>
            <p:custDataLst>
              <p:tags r:id="rId35"/>
            </p:custDataLst>
          </p:nvPr>
        </p:nvSpPr>
        <p:spPr>
          <a:xfrm rot="10800000" flipV="1">
            <a:off x="2779451" y="4836394"/>
            <a:ext cx="1757944" cy="857391"/>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DiffusionDepth: Diffusion denoising approach for monocular depth estimation.</a:t>
            </a:r>
          </a:p>
        </p:txBody>
      </p:sp>
      <p:cxnSp>
        <p:nvCxnSpPr>
          <p:cNvPr id="54" name="直接箭头连接符 53">
            <a:extLst>
              <a:ext uri="{FF2B5EF4-FFF2-40B4-BE49-F238E27FC236}">
                <a16:creationId xmlns:a16="http://schemas.microsoft.com/office/drawing/2014/main" id="{B54CD2BC-F1FE-1B01-5037-7B29E1BBED50}"/>
              </a:ext>
            </a:extLst>
          </p:cNvPr>
          <p:cNvCxnSpPr>
            <a:cxnSpLocks/>
          </p:cNvCxnSpPr>
          <p:nvPr>
            <p:custDataLst>
              <p:tags r:id="rId36"/>
            </p:custDataLst>
          </p:nvPr>
        </p:nvCxnSpPr>
        <p:spPr>
          <a:xfrm>
            <a:off x="3895783" y="4405683"/>
            <a:ext cx="1382028" cy="16694"/>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D098A102-B20E-32B6-C4CB-26241AF6AC43}"/>
              </a:ext>
            </a:extLst>
          </p:cNvPr>
          <p:cNvSpPr/>
          <p:nvPr>
            <p:custDataLst>
              <p:tags r:id="rId37"/>
            </p:custDataLst>
          </p:nvPr>
        </p:nvSpPr>
        <p:spPr>
          <a:xfrm>
            <a:off x="5277565"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6" name="文本">
            <a:extLst>
              <a:ext uri="{FF2B5EF4-FFF2-40B4-BE49-F238E27FC236}">
                <a16:creationId xmlns:a16="http://schemas.microsoft.com/office/drawing/2014/main" id="{72537B94-6995-C7F3-825D-8E1405E0446E}"/>
              </a:ext>
            </a:extLst>
          </p:cNvPr>
          <p:cNvSpPr/>
          <p:nvPr>
            <p:custDataLst>
              <p:tags r:id="rId38"/>
            </p:custDataLst>
          </p:nvPr>
        </p:nvSpPr>
        <p:spPr>
          <a:xfrm>
            <a:off x="4376416" y="3542717"/>
            <a:ext cx="2145650" cy="648534"/>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微调</a:t>
            </a:r>
            <a:r>
              <a:rPr lang="en-US" altLang="zh-CN" sz="1333" b="1" dirty="0">
                <a:latin typeface="楷体" panose="02010609060101010101" pitchFamily="49" charset="-122"/>
                <a:ea typeface="楷体" panose="02010609060101010101" pitchFamily="49" charset="-122"/>
                <a:cs typeface="Times New Roman" panose="02020603050405020304" pitchFamily="18" charset="0"/>
              </a:rPr>
              <a:t>Stable Diffusion</a:t>
            </a: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利用其强大的知识先验</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进行深度估计</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57" name="文本框 56">
            <a:extLst>
              <a:ext uri="{FF2B5EF4-FFF2-40B4-BE49-F238E27FC236}">
                <a16:creationId xmlns:a16="http://schemas.microsoft.com/office/drawing/2014/main" id="{57C55E81-7611-B0CC-2EA1-70AB73A16759}"/>
              </a:ext>
            </a:extLst>
          </p:cNvPr>
          <p:cNvSpPr txBox="1"/>
          <p:nvPr>
            <p:custDataLst>
              <p:tags r:id="rId39"/>
            </p:custDataLst>
          </p:nvPr>
        </p:nvSpPr>
        <p:spPr>
          <a:xfrm>
            <a:off x="5109580" y="4616798"/>
            <a:ext cx="654710" cy="397312"/>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2024.04</a:t>
            </a:r>
          </a:p>
        </p:txBody>
      </p:sp>
      <p:sp>
        <p:nvSpPr>
          <p:cNvPr id="58" name="文本框 57">
            <a:extLst>
              <a:ext uri="{FF2B5EF4-FFF2-40B4-BE49-F238E27FC236}">
                <a16:creationId xmlns:a16="http://schemas.microsoft.com/office/drawing/2014/main" id="{F7532560-8A1C-3B81-7FA5-8900B9ABA105}"/>
              </a:ext>
            </a:extLst>
          </p:cNvPr>
          <p:cNvSpPr txBox="1"/>
          <p:nvPr>
            <p:custDataLst>
              <p:tags r:id="rId40"/>
            </p:custDataLst>
          </p:nvPr>
        </p:nvSpPr>
        <p:spPr>
          <a:xfrm rot="10800000" flipV="1">
            <a:off x="4422464" y="4883263"/>
            <a:ext cx="1972119" cy="85204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59" name="文本">
            <a:extLst>
              <a:ext uri="{FF2B5EF4-FFF2-40B4-BE49-F238E27FC236}">
                <a16:creationId xmlns:a16="http://schemas.microsoft.com/office/drawing/2014/main" id="{29053309-5896-93EB-A0E8-BC27EEF3CEC1}"/>
              </a:ext>
            </a:extLst>
          </p:cNvPr>
          <p:cNvSpPr/>
          <p:nvPr>
            <p:custDataLst>
              <p:tags r:id="rId41"/>
            </p:custDataLst>
          </p:nvPr>
        </p:nvSpPr>
        <p:spPr>
          <a:xfrm>
            <a:off x="6198236" y="3634888"/>
            <a:ext cx="2145650" cy="401622"/>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将多步推理过程</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改为单步</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a:t>
            </a:r>
          </a:p>
        </p:txBody>
      </p:sp>
      <p:cxnSp>
        <p:nvCxnSpPr>
          <p:cNvPr id="60" name="直接箭头连接符 59">
            <a:extLst>
              <a:ext uri="{FF2B5EF4-FFF2-40B4-BE49-F238E27FC236}">
                <a16:creationId xmlns:a16="http://schemas.microsoft.com/office/drawing/2014/main" id="{CFC85E60-922D-E693-9624-9C861B707E5C}"/>
              </a:ext>
            </a:extLst>
          </p:cNvPr>
          <p:cNvCxnSpPr>
            <a:cxnSpLocks/>
            <a:stCxn id="55" idx="6"/>
            <a:endCxn id="61" idx="2"/>
          </p:cNvCxnSpPr>
          <p:nvPr>
            <p:custDataLst>
              <p:tags r:id="rId42"/>
            </p:custDataLst>
          </p:nvPr>
        </p:nvCxnSpPr>
        <p:spPr>
          <a:xfrm>
            <a:off x="5620919" y="4427491"/>
            <a:ext cx="1459190"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BCD42471-EE09-037D-050E-161AF9C133F0}"/>
              </a:ext>
            </a:extLst>
          </p:cNvPr>
          <p:cNvSpPr/>
          <p:nvPr>
            <p:custDataLst>
              <p:tags r:id="rId43"/>
            </p:custDataLst>
          </p:nvPr>
        </p:nvSpPr>
        <p:spPr>
          <a:xfrm>
            <a:off x="7080108"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2" name="文本框 61">
            <a:extLst>
              <a:ext uri="{FF2B5EF4-FFF2-40B4-BE49-F238E27FC236}">
                <a16:creationId xmlns:a16="http://schemas.microsoft.com/office/drawing/2014/main" id="{FE9928CB-8900-15B4-9D4B-40E81A3DBA11}"/>
              </a:ext>
            </a:extLst>
          </p:cNvPr>
          <p:cNvSpPr txBox="1"/>
          <p:nvPr>
            <p:custDataLst>
              <p:tags r:id="rId44"/>
            </p:custDataLst>
          </p:nvPr>
        </p:nvSpPr>
        <p:spPr>
          <a:xfrm rot="10800000" flipV="1">
            <a:off x="6377041" y="4877022"/>
            <a:ext cx="1788040" cy="663743"/>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Fine-tuning image-conditional diffusion models is easier than you think</a:t>
            </a:r>
          </a:p>
        </p:txBody>
      </p:sp>
      <p:sp>
        <p:nvSpPr>
          <p:cNvPr id="63" name="文本框 62">
            <a:extLst>
              <a:ext uri="{FF2B5EF4-FFF2-40B4-BE49-F238E27FC236}">
                <a16:creationId xmlns:a16="http://schemas.microsoft.com/office/drawing/2014/main" id="{B1A528F1-C05A-1BDF-143B-66A4EA3E1E72}"/>
              </a:ext>
            </a:extLst>
          </p:cNvPr>
          <p:cNvSpPr txBox="1"/>
          <p:nvPr>
            <p:custDataLst>
              <p:tags r:id="rId45"/>
            </p:custDataLst>
          </p:nvPr>
        </p:nvSpPr>
        <p:spPr>
          <a:xfrm>
            <a:off x="6953966" y="4567714"/>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2024.07</a:t>
            </a:r>
          </a:p>
        </p:txBody>
      </p:sp>
      <p:cxnSp>
        <p:nvCxnSpPr>
          <p:cNvPr id="64" name="直接箭头连接符 63">
            <a:extLst>
              <a:ext uri="{FF2B5EF4-FFF2-40B4-BE49-F238E27FC236}">
                <a16:creationId xmlns:a16="http://schemas.microsoft.com/office/drawing/2014/main" id="{50AC27A8-08DB-5416-4511-71F9FBA6D47C}"/>
              </a:ext>
            </a:extLst>
          </p:cNvPr>
          <p:cNvCxnSpPr>
            <a:cxnSpLocks/>
            <a:stCxn id="61" idx="6"/>
          </p:cNvCxnSpPr>
          <p:nvPr>
            <p:custDataLst>
              <p:tags r:id="rId46"/>
            </p:custDataLst>
          </p:nvPr>
        </p:nvCxnSpPr>
        <p:spPr>
          <a:xfrm>
            <a:off x="7423461" y="4427491"/>
            <a:ext cx="1437257"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椭圆 64">
            <a:extLst>
              <a:ext uri="{FF2B5EF4-FFF2-40B4-BE49-F238E27FC236}">
                <a16:creationId xmlns:a16="http://schemas.microsoft.com/office/drawing/2014/main" id="{96727F8D-A53C-10AB-8369-CC67D4C97ED5}"/>
              </a:ext>
            </a:extLst>
          </p:cNvPr>
          <p:cNvSpPr/>
          <p:nvPr>
            <p:custDataLst>
              <p:tags r:id="rId47"/>
            </p:custDataLst>
          </p:nvPr>
        </p:nvSpPr>
        <p:spPr>
          <a:xfrm>
            <a:off x="8854895" y="4246196"/>
            <a:ext cx="343353" cy="36259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6" name="文本框 65">
            <a:extLst>
              <a:ext uri="{FF2B5EF4-FFF2-40B4-BE49-F238E27FC236}">
                <a16:creationId xmlns:a16="http://schemas.microsoft.com/office/drawing/2014/main" id="{DD1F8171-6C79-EB2C-F7DE-CC836D3574BA}"/>
              </a:ext>
            </a:extLst>
          </p:cNvPr>
          <p:cNvSpPr txBox="1"/>
          <p:nvPr>
            <p:custDataLst>
              <p:tags r:id="rId48"/>
            </p:custDataLst>
          </p:nvPr>
        </p:nvSpPr>
        <p:spPr>
          <a:xfrm>
            <a:off x="8708445" y="4575059"/>
            <a:ext cx="654710" cy="4053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2025.01</a:t>
            </a:r>
          </a:p>
        </p:txBody>
      </p:sp>
      <p:sp>
        <p:nvSpPr>
          <p:cNvPr id="67" name="文本框 66">
            <a:extLst>
              <a:ext uri="{FF2B5EF4-FFF2-40B4-BE49-F238E27FC236}">
                <a16:creationId xmlns:a16="http://schemas.microsoft.com/office/drawing/2014/main" id="{8A20C3EF-AB2E-07FB-BDC0-E38C5CF6430F}"/>
              </a:ext>
            </a:extLst>
          </p:cNvPr>
          <p:cNvSpPr txBox="1"/>
          <p:nvPr>
            <p:custDataLst>
              <p:tags r:id="rId49"/>
            </p:custDataLst>
          </p:nvPr>
        </p:nvSpPr>
        <p:spPr>
          <a:xfrm rot="10800000" flipV="1">
            <a:off x="7988934" y="4851037"/>
            <a:ext cx="2169911" cy="67175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68" name="文本">
            <a:extLst>
              <a:ext uri="{FF2B5EF4-FFF2-40B4-BE49-F238E27FC236}">
                <a16:creationId xmlns:a16="http://schemas.microsoft.com/office/drawing/2014/main" id="{195F392F-EBFF-46E3-8DAF-4F4375BD5623}"/>
              </a:ext>
            </a:extLst>
          </p:cNvPr>
          <p:cNvSpPr/>
          <p:nvPr>
            <p:custDataLst>
              <p:tags r:id="rId50"/>
            </p:custDataLst>
          </p:nvPr>
        </p:nvSpPr>
        <p:spPr>
          <a:xfrm>
            <a:off x="1039488" y="3622125"/>
            <a:ext cx="2145650" cy="463810"/>
          </a:xfrm>
          <a:prstGeom prst="rect">
            <a:avLst/>
          </a:prstGeom>
          <a:noFill/>
        </p:spPr>
        <p:txBody>
          <a:bodyPr wrap="none" lIns="90000" tIns="46800" rIns="90000" bIns="46800" rtlCol="0">
            <a:noAutofit/>
          </a:bodyPr>
          <a:lstStyle/>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首次将扩散模型</a:t>
            </a:r>
            <a:endParaRPr lang="en-US" altLang="zh-CN" sz="1333" b="1" dirty="0">
              <a:latin typeface="楷体" panose="02010609060101010101" pitchFamily="49" charset="-122"/>
              <a:ea typeface="楷体" panose="02010609060101010101" pitchFamily="49" charset="-122"/>
              <a:cs typeface="Times New Roman" panose="02020603050405020304" pitchFamily="18" charset="0"/>
            </a:endParaRPr>
          </a:p>
          <a:p>
            <a:pPr algn="ctr"/>
            <a:r>
              <a:rPr lang="zh-CN" altLang="en-US" sz="1333" b="1" dirty="0">
                <a:latin typeface="楷体" panose="02010609060101010101" pitchFamily="49" charset="-122"/>
                <a:ea typeface="楷体" panose="02010609060101010101" pitchFamily="49" charset="-122"/>
                <a:cs typeface="Times New Roman" panose="02020603050405020304" pitchFamily="18" charset="0"/>
              </a:rPr>
              <a:t>引入深度估计</a:t>
            </a:r>
          </a:p>
        </p:txBody>
      </p:sp>
      <p:sp>
        <p:nvSpPr>
          <p:cNvPr id="69" name="文本">
            <a:extLst>
              <a:ext uri="{FF2B5EF4-FFF2-40B4-BE49-F238E27FC236}">
                <a16:creationId xmlns:a16="http://schemas.microsoft.com/office/drawing/2014/main" id="{03EEF1A7-3C19-FFB4-42A9-991727036208}"/>
              </a:ext>
            </a:extLst>
          </p:cNvPr>
          <p:cNvSpPr/>
          <p:nvPr>
            <p:custDataLst>
              <p:tags r:id="rId51"/>
            </p:custDataLst>
          </p:nvPr>
        </p:nvSpPr>
        <p:spPr>
          <a:xfrm>
            <a:off x="7953743" y="3600073"/>
            <a:ext cx="2145650" cy="432246"/>
          </a:xfrm>
          <a:prstGeom prst="rect">
            <a:avLst/>
          </a:prstGeom>
          <a:noFill/>
        </p:spPr>
        <p:txBody>
          <a:bodyPr wrap="none" lIns="90000" tIns="46800" rIns="90000" bIns="46800" rtlCol="0">
            <a:noAutofit/>
          </a:bodyPr>
          <a:lstStyle/>
          <a:p>
            <a:pPr algn="ctr"/>
            <a:r>
              <a:rPr lang="zh-CN" altLang="zh-CN" sz="1333" b="1" dirty="0">
                <a:latin typeface="楷体" panose="02010609060101010101" pitchFamily="49" charset="-122"/>
                <a:ea typeface="楷体" panose="02010609060101010101" pitchFamily="49" charset="-122"/>
                <a:cs typeface="Times New Roman" panose="02020603050405020304" pitchFamily="18" charset="0"/>
              </a:rPr>
              <a:t>提出一种两阶段的训练方式</a:t>
            </a:r>
          </a:p>
          <a:p>
            <a:pPr algn="ctr"/>
            <a:r>
              <a:rPr lang="zh-CN" altLang="zh-CN" sz="1333" b="1" dirty="0">
                <a:latin typeface="楷体" panose="02010609060101010101" pitchFamily="49" charset="-122"/>
                <a:ea typeface="楷体" panose="02010609060101010101" pitchFamily="49" charset="-122"/>
                <a:cs typeface="Times New Roman" panose="02020603050405020304" pitchFamily="18" charset="0"/>
              </a:rPr>
              <a:t>解决多步推理带来的</a:t>
            </a:r>
          </a:p>
          <a:p>
            <a:pPr algn="ctr"/>
            <a:r>
              <a:rPr lang="zh-CN" altLang="zh-CN" sz="1333" b="1" dirty="0">
                <a:latin typeface="楷体" panose="02010609060101010101" pitchFamily="49" charset="-122"/>
                <a:ea typeface="楷体" panose="02010609060101010101" pitchFamily="49" charset="-122"/>
                <a:cs typeface="Times New Roman" panose="02020603050405020304" pitchFamily="18" charset="0"/>
              </a:rPr>
              <a:t>伪纹理问题</a:t>
            </a:r>
          </a:p>
          <a:p>
            <a:pPr algn="ctr"/>
            <a:endParaRPr lang="zh-CN" altLang="en-US" sz="1333" b="1" dirty="0">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24228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F5F26-4D92-443A-A62E-6A8FAAB65E44}"/>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3.</a:t>
            </a:r>
            <a:r>
              <a:rPr lang="zh-CN" altLang="en-US" sz="4000" kern="1200" dirty="0">
                <a:latin typeface="黑体" panose="02010609060101010101" pitchFamily="49" charset="-122"/>
                <a:ea typeface="黑体" panose="02010609060101010101" pitchFamily="49" charset="-122"/>
                <a:cs typeface="+mn-cs"/>
              </a:rPr>
              <a:t>研 究 现 状</a:t>
            </a:r>
          </a:p>
        </p:txBody>
      </p:sp>
      <p:sp>
        <p:nvSpPr>
          <p:cNvPr id="4" name="页脚占位符 3">
            <a:extLst>
              <a:ext uri="{FF2B5EF4-FFF2-40B4-BE49-F238E27FC236}">
                <a16:creationId xmlns:a16="http://schemas.microsoft.com/office/drawing/2014/main" id="{ACC88BE1-12F9-48E5-ABC2-E5F0BE3B46F0}"/>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F296D0B7-E2F0-4044-9215-5343B9640EC2}"/>
              </a:ext>
            </a:extLst>
          </p:cNvPr>
          <p:cNvSpPr>
            <a:spLocks noGrp="1"/>
          </p:cNvSpPr>
          <p:nvPr>
            <p:ph type="sldNum" sz="quarter" idx="11"/>
          </p:nvPr>
        </p:nvSpPr>
        <p:spPr>
          <a:xfrm>
            <a:off x="-6175" y="6400800"/>
            <a:ext cx="423168" cy="457200"/>
          </a:xfrm>
        </p:spPr>
        <p:txBody>
          <a:bodyPr/>
          <a:lstStyle/>
          <a:p>
            <a:pPr>
              <a:defRPr/>
            </a:pPr>
            <a:fld id="{EE1B529C-1E6E-4F5D-9841-856A1415EE4D}" type="slidenum">
              <a:rPr lang="en-US" altLang="zh-CN" sz="2400" smtClean="0"/>
              <a:pPr>
                <a:defRPr/>
              </a:pPr>
              <a:t>5</a:t>
            </a:fld>
            <a:endParaRPr lang="en-US" altLang="zh-CN" sz="2400" dirty="0"/>
          </a:p>
        </p:txBody>
      </p:sp>
      <p:cxnSp>
        <p:nvCxnSpPr>
          <p:cNvPr id="9" name="直接连接符 8">
            <a:extLst>
              <a:ext uri="{FF2B5EF4-FFF2-40B4-BE49-F238E27FC236}">
                <a16:creationId xmlns:a16="http://schemas.microsoft.com/office/drawing/2014/main" id="{9A46DB26-A69E-16CB-F4EE-8844A487375A}"/>
              </a:ext>
            </a:extLst>
          </p:cNvPr>
          <p:cNvCxnSpPr>
            <a:cxnSpLocks/>
          </p:cNvCxnSpPr>
          <p:nvPr/>
        </p:nvCxnSpPr>
        <p:spPr>
          <a:xfrm>
            <a:off x="6427799" y="1367275"/>
            <a:ext cx="0" cy="340770"/>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
                <a:extLst>
                  <a:ext uri="{FF2B5EF4-FFF2-40B4-BE49-F238E27FC236}">
                    <a16:creationId xmlns:a16="http://schemas.microsoft.com/office/drawing/2014/main" id="{02A11B63-71CD-74A6-9D78-310C938AD103}"/>
                  </a:ext>
                </a:extLst>
              </p:cNvPr>
              <p:cNvSpPr>
                <a:spLocks noChangeArrowheads="1"/>
              </p:cNvSpPr>
              <p:nvPr/>
            </p:nvSpPr>
            <p:spPr bwMode="auto">
              <a:xfrm>
                <a:off x="119336" y="3627521"/>
                <a:ext cx="6013168" cy="228838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zh-CN" sz="1800" dirty="0">
                    <a:latin typeface="Times New Roman" panose="02020603050405020304" pitchFamily="18" charset="0"/>
                    <a:ea typeface="楷体" panose="02010609060101010101" pitchFamily="49" charset="-122"/>
                  </a:rPr>
                  <a:t>给定输入图像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𝐱</m:t>
                    </m:r>
                  </m:oMath>
                </a14:m>
                <a:r>
                  <a:rPr lang="zh-CN" altLang="zh-CN" sz="1800" dirty="0">
                    <a:latin typeface="Times New Roman" panose="02020603050405020304" pitchFamily="18" charset="0"/>
                    <a:ea typeface="楷体" panose="02010609060101010101" pitchFamily="49" charset="-122"/>
                  </a:rPr>
                  <a:t>，我们使用原始的 </a:t>
                </a:r>
                <a14:m>
                  <m:oMath xmlns:m="http://schemas.openxmlformats.org/officeDocument/2006/math">
                    <m:r>
                      <m:rPr>
                        <m:nor/>
                      </m:rPr>
                      <a:rPr lang="zh-CN" altLang="zh-CN" sz="1800" dirty="0">
                        <a:latin typeface="Times New Roman" panose="02020603050405020304" pitchFamily="18" charset="0"/>
                        <a:ea typeface="楷体" panose="02010609060101010101" pitchFamily="49" charset="-122"/>
                      </a:rPr>
                      <m:t>Stable</m:t>
                    </m:r>
                    <m:r>
                      <m:rPr>
                        <m:nor/>
                      </m:rPr>
                      <a:rPr lang="zh-CN" altLang="zh-CN" sz="1800" dirty="0">
                        <a:latin typeface="Times New Roman" panose="02020603050405020304" pitchFamily="18" charset="0"/>
                        <a:ea typeface="楷体" panose="02010609060101010101" pitchFamily="49" charset="-122"/>
                      </a:rPr>
                      <m:t> </m:t>
                    </m:r>
                    <m:r>
                      <m:rPr>
                        <m:nor/>
                      </m:rPr>
                      <a:rPr lang="zh-CN" altLang="zh-CN" sz="1800" dirty="0">
                        <a:latin typeface="Times New Roman" panose="02020603050405020304" pitchFamily="18" charset="0"/>
                        <a:ea typeface="楷体" panose="02010609060101010101" pitchFamily="49" charset="-122"/>
                      </a:rPr>
                      <m:t>Diffusion</m:t>
                    </m:r>
                    <m:r>
                      <m:rPr>
                        <m:nor/>
                      </m:rPr>
                      <a:rPr lang="zh-CN" altLang="zh-CN" sz="1800" dirty="0">
                        <a:latin typeface="Times New Roman" panose="02020603050405020304" pitchFamily="18" charset="0"/>
                        <a:ea typeface="楷体" panose="02010609060101010101" pitchFamily="49" charset="-122"/>
                      </a:rPr>
                      <m:t> </m:t>
                    </m:r>
                    <m:r>
                      <m:rPr>
                        <m:nor/>
                      </m:rPr>
                      <a:rPr lang="zh-CN" altLang="zh-CN" sz="1800" dirty="0">
                        <a:latin typeface="Times New Roman" panose="02020603050405020304" pitchFamily="18" charset="0"/>
                        <a:ea typeface="楷体" panose="02010609060101010101" pitchFamily="49" charset="-122"/>
                      </a:rPr>
                      <m:t>VAE</m:t>
                    </m:r>
                  </m:oMath>
                </a14:m>
                <a:r>
                  <a:rPr lang="zh-CN" altLang="zh-CN" sz="1800" dirty="0">
                    <a:latin typeface="Times New Roman" panose="02020603050405020304" pitchFamily="18" charset="0"/>
                    <a:ea typeface="楷体" panose="02010609060101010101" pitchFamily="49" charset="-122"/>
                  </a:rPr>
                  <a:t> 将其编码</a:t>
                </a:r>
                <a:r>
                  <a:rPr lang="zh-CN" altLang="en-US" sz="1800" dirty="0">
                    <a:latin typeface="Times New Roman" panose="02020603050405020304" pitchFamily="18" charset="0"/>
                    <a:ea typeface="楷体" panose="02010609060101010101" pitchFamily="49" charset="-122"/>
                  </a:rPr>
                  <a:t>进</a:t>
                </a:r>
                <a:r>
                  <a:rPr lang="zh-CN" altLang="en-US" sz="1800" b="1" u="sng" dirty="0">
                    <a:latin typeface="Times New Roman" panose="02020603050405020304" pitchFamily="18" charset="0"/>
                    <a:ea typeface="楷体" panose="02010609060101010101" pitchFamily="49" charset="-122"/>
                  </a:rPr>
                  <a:t>潜空间</a:t>
                </a:r>
                <a:r>
                  <a:rPr lang="zh-CN" altLang="en-US" sz="1800" dirty="0">
                    <a:latin typeface="Times New Roman" panose="02020603050405020304" pitchFamily="18" charset="0"/>
                    <a:ea typeface="楷体" panose="02010609060101010101" pitchFamily="49" charset="-122"/>
                  </a:rPr>
                  <a:t>，表示为</a:t>
                </a:r>
                <a14:m>
                  <m:oMath xmlns:m="http://schemas.openxmlformats.org/officeDocument/2006/math">
                    <m:sSup>
                      <m:sSupPr>
                        <m:ctrlPr>
                          <a:rPr lang="zh-CN" altLang="zh-CN" sz="1800" i="1" dirty="0">
                            <a:latin typeface="Cambria Math" panose="02040503050406030204" pitchFamily="18" charset="0"/>
                            <a:ea typeface="苹方-简" panose="020B0400000000000000" pitchFamily="34" charset="-122"/>
                          </a:rPr>
                        </m:ctrlPr>
                      </m:sSupPr>
                      <m:e>
                        <m:r>
                          <a:rPr lang="zh-CN" altLang="zh-CN" sz="1800" dirty="0">
                            <a:latin typeface="Cambria Math" panose="02040503050406030204" pitchFamily="18" charset="0"/>
                            <a:ea typeface="苹方-简" panose="020B0400000000000000" pitchFamily="34" charset="-122"/>
                          </a:rPr>
                          <m:t>𝐳</m:t>
                        </m:r>
                      </m:e>
                      <m:sup>
                        <m:d>
                          <m:dPr>
                            <m:ctrlPr>
                              <a:rPr lang="zh-CN" altLang="zh-CN" sz="1800" i="1" dirty="0">
                                <a:latin typeface="Cambria Math" panose="02040503050406030204" pitchFamily="18" charset="0"/>
                                <a:ea typeface="苹方-简" panose="020B0400000000000000" pitchFamily="34" charset="-122"/>
                              </a:rPr>
                            </m:ctrlPr>
                          </m:dPr>
                          <m:e>
                            <m:r>
                              <a:rPr lang="zh-CN" altLang="zh-CN" sz="1800" dirty="0">
                                <a:latin typeface="Cambria Math" panose="02040503050406030204" pitchFamily="18" charset="0"/>
                                <a:ea typeface="苹方-简" panose="020B0400000000000000" pitchFamily="34" charset="-122"/>
                              </a:rPr>
                              <m:t>𝐱</m:t>
                            </m:r>
                          </m:e>
                        </m:d>
                      </m:sup>
                    </m:sSup>
                  </m:oMath>
                </a14:m>
                <a:r>
                  <a:rPr lang="zh-CN" altLang="zh-CN" sz="1800" dirty="0">
                    <a:latin typeface="Times New Roman" panose="02020603050405020304" pitchFamily="18" charset="0"/>
                    <a:ea typeface="楷体" panose="02010609060101010101" pitchFamily="49" charset="-122"/>
                  </a:rPr>
                  <a:t>，并在每次去噪迭代中将其与</a:t>
                </a:r>
                <a:r>
                  <a:rPr lang="zh-CN" altLang="en-US" sz="1800" dirty="0">
                    <a:latin typeface="Times New Roman" panose="02020603050405020304" pitchFamily="18" charset="0"/>
                    <a:ea typeface="楷体" panose="02010609060101010101" pitchFamily="49" charset="-122"/>
                  </a:rPr>
                  <a:t>服从</a:t>
                </a:r>
                <a:r>
                  <a:rPr lang="en-US" altLang="zh-CN" sz="1800" dirty="0">
                    <a:latin typeface="Times New Roman" panose="02020603050405020304" pitchFamily="18" charset="0"/>
                    <a:ea typeface="楷体" panose="02010609060101010101" pitchFamily="49" charset="-122"/>
                  </a:rPr>
                  <a:t>01</a:t>
                </a:r>
                <a:r>
                  <a:rPr lang="zh-CN" altLang="en-US" sz="1800" dirty="0">
                    <a:latin typeface="Times New Roman" panose="02020603050405020304" pitchFamily="18" charset="0"/>
                    <a:ea typeface="楷体" panose="02010609060101010101" pitchFamily="49" charset="-122"/>
                  </a:rPr>
                  <a:t>高斯分布的噪声图像</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m:rPr>
                            <m:sty m:val="p"/>
                          </m:rPr>
                          <a:rPr lang="en-US" altLang="zh-CN" sz="1800" dirty="0">
                            <a:latin typeface="Cambria Math" panose="02040503050406030204" pitchFamily="18" charset="0"/>
                            <a:ea typeface="苹方-简" panose="020B0400000000000000" pitchFamily="34" charset="-122"/>
                          </a:rPr>
                          <m:t>T</m:t>
                        </m:r>
                      </m:sub>
                      <m:sup>
                        <m:r>
                          <m:rPr>
                            <m:sty m:val="p"/>
                          </m:rPr>
                          <a:rPr lang="en-US" altLang="zh-CN" sz="1800" dirty="0">
                            <a:latin typeface="Cambria Math" panose="02040503050406030204" pitchFamily="18" charset="0"/>
                            <a:ea typeface="苹方-简" panose="020B0400000000000000" pitchFamily="34" charset="-122"/>
                          </a:rPr>
                          <m:t>y</m:t>
                        </m:r>
                      </m:sup>
                    </m:sSubSup>
                  </m:oMath>
                </a14:m>
                <a:r>
                  <a:rPr lang="zh-CN" altLang="zh-CN" sz="1800" dirty="0">
                    <a:latin typeface="Times New Roman" panose="02020603050405020304" pitchFamily="18" charset="0"/>
                    <a:ea typeface="楷体" panose="02010609060101010101" pitchFamily="49" charset="-122"/>
                  </a:rPr>
                  <a:t>进行拼接（concatenate），然后输入给经过修改和微调的 U-Net</a:t>
                </a:r>
                <a:r>
                  <a:rPr lang="en-US" altLang="zh-CN" sz="1800" dirty="0">
                    <a:latin typeface="Times New Roman" panose="02020603050405020304" pitchFamily="18" charset="0"/>
                    <a:ea typeface="楷体" panose="02010609060101010101" pitchFamily="49" charset="-122"/>
                  </a:rPr>
                  <a:t>. </a:t>
                </a:r>
                <a:r>
                  <a:rPr lang="zh-CN" altLang="zh-CN" sz="1800" dirty="0">
                    <a:latin typeface="Times New Roman" panose="02020603050405020304" pitchFamily="18" charset="0"/>
                    <a:ea typeface="楷体" panose="02010609060101010101" pitchFamily="49" charset="-122"/>
                  </a:rPr>
                  <a:t>在执行完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𝑇</m:t>
                    </m:r>
                  </m:oMath>
                </a14:m>
                <a:r>
                  <a:rPr lang="zh-CN" altLang="zh-CN" sz="1800" dirty="0">
                    <a:latin typeface="Times New Roman" panose="02020603050405020304" pitchFamily="18" charset="0"/>
                    <a:ea typeface="楷体" panose="02010609060101010101" pitchFamily="49" charset="-122"/>
                  </a:rPr>
                  <a:t> 步的时间表后，得到的最终深度潜在代码</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a:rPr lang="en-US" altLang="zh-CN" sz="1800" dirty="0">
                            <a:latin typeface="Cambria Math" panose="02040503050406030204" pitchFamily="18" charset="0"/>
                            <a:ea typeface="苹方-简" panose="020B0400000000000000" pitchFamily="34" charset="-122"/>
                          </a:rPr>
                          <m:t>0</m:t>
                        </m:r>
                      </m:sub>
                      <m:sup>
                        <m:r>
                          <m:rPr>
                            <m:sty m:val="p"/>
                          </m:rPr>
                          <a:rPr lang="en-US" altLang="zh-CN" sz="1800" dirty="0">
                            <a:latin typeface="Cambria Math" panose="02040503050406030204" pitchFamily="18" charset="0"/>
                            <a:ea typeface="苹方-简" panose="020B0400000000000000" pitchFamily="34" charset="-122"/>
                          </a:rPr>
                          <m:t>d</m:t>
                        </m:r>
                      </m:sup>
                    </m:sSubSup>
                  </m:oMath>
                </a14:m>
                <a:r>
                  <a:rPr lang="zh-CN" altLang="zh-CN" sz="1800" dirty="0">
                    <a:latin typeface="Times New Roman" panose="02020603050405020304" pitchFamily="18" charset="0"/>
                    <a:ea typeface="楷体" panose="02010609060101010101" pitchFamily="49" charset="-122"/>
                  </a:rPr>
                  <a:t>被解码成</a:t>
                </a:r>
                <a:r>
                  <a:rPr lang="zh-CN" altLang="en-US" sz="1800" dirty="0">
                    <a:latin typeface="Times New Roman" panose="02020603050405020304" pitchFamily="18" charset="0"/>
                    <a:ea typeface="楷体" panose="02010609060101010101" pitchFamily="49" charset="-122"/>
                  </a:rPr>
                  <a:t>深度图</a:t>
                </a:r>
                <a14:m>
                  <m:oMath xmlns:m="http://schemas.openxmlformats.org/officeDocument/2006/math">
                    <m:acc>
                      <m:accPr>
                        <m:chr m:val="̂"/>
                        <m:ctrlPr>
                          <a:rPr lang="zh-CN" altLang="zh-CN" sz="1800" i="1" dirty="0">
                            <a:latin typeface="Cambria Math" panose="02040503050406030204" pitchFamily="18" charset="0"/>
                            <a:ea typeface="苹方-简" panose="020B0400000000000000" pitchFamily="34" charset="-122"/>
                          </a:rPr>
                        </m:ctrlPr>
                      </m:accPr>
                      <m:e>
                        <m:r>
                          <m:rPr>
                            <m:sty m:val="p"/>
                          </m:rPr>
                          <a:rPr lang="en-US" altLang="zh-CN" sz="1800" dirty="0">
                            <a:latin typeface="Cambria Math" panose="02040503050406030204" pitchFamily="18" charset="0"/>
                            <a:ea typeface="苹方-简" panose="020B0400000000000000" pitchFamily="34" charset="-122"/>
                          </a:rPr>
                          <m:t>y</m:t>
                        </m:r>
                      </m:e>
                    </m:acc>
                  </m:oMath>
                </a14:m>
                <a:r>
                  <a:rPr lang="en-US" altLang="zh-CN" sz="1800" dirty="0">
                    <a:latin typeface="Times New Roman" panose="02020603050405020304" pitchFamily="18" charset="0"/>
                    <a:ea typeface="楷体" panose="02010609060101010101" pitchFamily="49" charset="-122"/>
                  </a:rPr>
                  <a:t>. </a:t>
                </a:r>
              </a:p>
              <a:p>
                <a:pPr lvl="0" fontAlgn="base">
                  <a:spcBef>
                    <a:spcPct val="0"/>
                  </a:spcBef>
                  <a:spcAft>
                    <a:spcPct val="0"/>
                  </a:spcAft>
                </a:pPr>
                <a:endParaRPr lang="en-US" altLang="zh-CN" sz="1200" dirty="0">
                  <a:latin typeface="Times New Roman" panose="02020603050405020304" pitchFamily="18" charset="0"/>
                  <a:ea typeface="楷体" panose="02010609060101010101" pitchFamily="49" charset="-122"/>
                </a:endParaRPr>
              </a:p>
              <a:p>
                <a:pPr lvl="0" fontAlgn="base">
                  <a:spcBef>
                    <a:spcPct val="0"/>
                  </a:spcBef>
                  <a:spcAft>
                    <a:spcPct val="0"/>
                  </a:spcAft>
                </a:pPr>
                <a:r>
                  <a:rPr lang="zh-CN" altLang="en-US" sz="1800" dirty="0">
                    <a:latin typeface="Times New Roman" panose="02020603050405020304" pitchFamily="18" charset="0"/>
                    <a:ea typeface="楷体" panose="02010609060101010101" pitchFamily="49" charset="-122"/>
                  </a:rPr>
                  <a:t>由于模型通过</a:t>
                </a:r>
                <a:r>
                  <a:rPr lang="zh-CN" altLang="en-US" sz="1800" b="1" dirty="0">
                    <a:latin typeface="Times New Roman" panose="02020603050405020304" pitchFamily="18" charset="0"/>
                    <a:ea typeface="楷体" panose="02010609060101010101" pitchFamily="49" charset="-122"/>
                  </a:rPr>
                  <a:t>多次的降噪精炼</a:t>
                </a:r>
                <a:r>
                  <a:rPr lang="zh-CN" altLang="en-US" sz="1800" dirty="0">
                    <a:latin typeface="Times New Roman" panose="02020603050405020304" pitchFamily="18" charset="0"/>
                    <a:ea typeface="楷体" panose="02010609060101010101" pitchFamily="49" charset="-122"/>
                  </a:rPr>
                  <a:t>，生成的深度图具有较强的边缘细节</a:t>
                </a:r>
                <a:endParaRPr lang="zh-CN" altLang="zh-CN" sz="1800" dirty="0">
                  <a:latin typeface="Times New Roman" panose="02020603050405020304" pitchFamily="18" charset="0"/>
                  <a:ea typeface="楷体" panose="02010609060101010101" pitchFamily="49" charset="-122"/>
                </a:endParaRPr>
              </a:p>
            </p:txBody>
          </p:sp>
        </mc:Choice>
        <mc:Fallback xmlns="">
          <p:sp>
            <p:nvSpPr>
              <p:cNvPr id="11" name="Rectangle 1">
                <a:extLst>
                  <a:ext uri="{FF2B5EF4-FFF2-40B4-BE49-F238E27FC236}">
                    <a16:creationId xmlns:a16="http://schemas.microsoft.com/office/drawing/2014/main" id="{02A11B63-71CD-74A6-9D78-310C938AD103}"/>
                  </a:ext>
                </a:extLst>
              </p:cNvPr>
              <p:cNvSpPr>
                <a:spLocks noRot="1" noChangeAspect="1" noMove="1" noResize="1" noEditPoints="1" noAdjustHandles="1" noChangeArrowheads="1" noChangeShapeType="1" noTextEdit="1"/>
              </p:cNvSpPr>
              <p:nvPr/>
            </p:nvSpPr>
            <p:spPr bwMode="auto">
              <a:xfrm>
                <a:off x="119336" y="3627521"/>
                <a:ext cx="6013168" cy="2288383"/>
              </a:xfrm>
              <a:prstGeom prst="rect">
                <a:avLst/>
              </a:prstGeom>
              <a:blipFill>
                <a:blip r:embed="rId3"/>
                <a:stretch>
                  <a:fillRect l="-913" t="-1600" r="-507" b="-32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B598A16-C97E-F36B-F4B7-A7A8D430EA4B}"/>
                  </a:ext>
                </a:extLst>
              </p:cNvPr>
              <p:cNvSpPr txBox="1"/>
              <p:nvPr/>
            </p:nvSpPr>
            <p:spPr>
              <a:xfrm>
                <a:off x="396440" y="1477262"/>
                <a:ext cx="6153292" cy="322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sSup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𝐳</m:t>
                          </m:r>
                        </m:e>
                        <m:sup>
                          <m:d>
                            <m:d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d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𝐱</m:t>
                              </m:r>
                            </m:e>
                          </m:d>
                        </m:sup>
                      </m:sSup>
                    </m:oMath>
                  </m:oMathPara>
                </a14:m>
                <a:endParaRPr lang="zh-CN" altLang="en-US" sz="1400" dirty="0"/>
              </a:p>
            </p:txBody>
          </p:sp>
        </mc:Choice>
        <mc:Fallback xmlns="">
          <p:sp>
            <p:nvSpPr>
              <p:cNvPr id="13" name="文本框 12">
                <a:extLst>
                  <a:ext uri="{FF2B5EF4-FFF2-40B4-BE49-F238E27FC236}">
                    <a16:creationId xmlns:a16="http://schemas.microsoft.com/office/drawing/2014/main" id="{6B598A16-C97E-F36B-F4B7-A7A8D430EA4B}"/>
                  </a:ext>
                </a:extLst>
              </p:cNvPr>
              <p:cNvSpPr txBox="1">
                <a:spLocks noRot="1" noChangeAspect="1" noMove="1" noResize="1" noEditPoints="1" noAdjustHandles="1" noChangeArrowheads="1" noChangeShapeType="1" noTextEdit="1"/>
              </p:cNvSpPr>
              <p:nvPr/>
            </p:nvSpPr>
            <p:spPr>
              <a:xfrm>
                <a:off x="396440" y="1477262"/>
                <a:ext cx="6153292" cy="322268"/>
              </a:xfrm>
              <a:prstGeom prst="rect">
                <a:avLst/>
              </a:prstGeom>
              <a:blipFill>
                <a:blip r:embed="rId4"/>
                <a:stretch>
                  <a:fillRect/>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457E4AED-EF5B-8092-6D76-F315467D4729}"/>
              </a:ext>
            </a:extLst>
          </p:cNvPr>
          <p:cNvPicPr>
            <a:picLocks noChangeAspect="1"/>
          </p:cNvPicPr>
          <p:nvPr/>
        </p:nvPicPr>
        <p:blipFill>
          <a:blip r:embed="rId5"/>
          <a:stretch>
            <a:fillRect/>
          </a:stretch>
        </p:blipFill>
        <p:spPr>
          <a:xfrm>
            <a:off x="297925" y="1348533"/>
            <a:ext cx="11596150" cy="1986044"/>
          </a:xfrm>
          <a:prstGeom prst="rect">
            <a:avLst/>
          </a:prstGeom>
          <a:ln w="19050">
            <a:solidFill>
              <a:schemeClr val="tx1"/>
            </a:solidFill>
            <a:prstDash val="dash"/>
          </a:ln>
        </p:spPr>
      </p:pic>
      <p:pic>
        <p:nvPicPr>
          <p:cNvPr id="16" name="图片 15">
            <a:hlinkClick r:id="rId6" action="ppaction://hlinksldjump"/>
            <a:extLst>
              <a:ext uri="{FF2B5EF4-FFF2-40B4-BE49-F238E27FC236}">
                <a16:creationId xmlns:a16="http://schemas.microsoft.com/office/drawing/2014/main" id="{80986BE6-A68D-1642-67AA-C1B85B8616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9610" y="3431359"/>
            <a:ext cx="1680490" cy="2897532"/>
          </a:xfrm>
          <a:prstGeom prst="rect">
            <a:avLst/>
          </a:prstGeom>
        </p:spPr>
      </p:pic>
      <p:pic>
        <p:nvPicPr>
          <p:cNvPr id="17" name="图片 16">
            <a:extLst>
              <a:ext uri="{FF2B5EF4-FFF2-40B4-BE49-F238E27FC236}">
                <a16:creationId xmlns:a16="http://schemas.microsoft.com/office/drawing/2014/main" id="{175C9099-826C-9A88-3200-28177AB720C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7082386" y="3432426"/>
            <a:ext cx="1680490" cy="2897532"/>
          </a:xfrm>
          <a:prstGeom prst="rect">
            <a:avLst/>
          </a:prstGeom>
        </p:spPr>
      </p:pic>
      <p:sp>
        <p:nvSpPr>
          <p:cNvPr id="18" name="文本框 17">
            <a:extLst>
              <a:ext uri="{FF2B5EF4-FFF2-40B4-BE49-F238E27FC236}">
                <a16:creationId xmlns:a16="http://schemas.microsoft.com/office/drawing/2014/main" id="{D0D240F3-871F-ADAA-183E-35EF123999AB}"/>
              </a:ext>
            </a:extLst>
          </p:cNvPr>
          <p:cNvSpPr txBox="1"/>
          <p:nvPr/>
        </p:nvSpPr>
        <p:spPr>
          <a:xfrm>
            <a:off x="9240485" y="5774783"/>
            <a:ext cx="1231062"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Marigold</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093F365F-5394-0E95-AFA9-1B039CBA5E23}"/>
              </a:ext>
            </a:extLst>
          </p:cNvPr>
          <p:cNvSpPr txBox="1"/>
          <p:nvPr/>
        </p:nvSpPr>
        <p:spPr>
          <a:xfrm>
            <a:off x="7315781" y="5774783"/>
            <a:ext cx="1231062" cy="400110"/>
          </a:xfrm>
          <a:prstGeom prst="rect">
            <a:avLst/>
          </a:prstGeom>
          <a:no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Image</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C20AFDDB-D7B2-D8D9-0120-191DD450EE8B}"/>
              </a:ext>
            </a:extLst>
          </p:cNvPr>
          <p:cNvSpPr/>
          <p:nvPr/>
        </p:nvSpPr>
        <p:spPr>
          <a:xfrm>
            <a:off x="361739" y="2994379"/>
            <a:ext cx="3215680" cy="3071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60108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B8683-59F5-4C6D-863A-77DF8D578F67}"/>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rPr>
              <a:t>4.</a:t>
            </a:r>
            <a:r>
              <a:rPr lang="zh-CN" altLang="en-US" sz="4000" kern="1200" dirty="0">
                <a:latin typeface="黑体" panose="02010609060101010101" pitchFamily="49" charset="-122"/>
                <a:ea typeface="黑体" panose="02010609060101010101" pitchFamily="49" charset="-122"/>
              </a:rPr>
              <a:t>理 论 依 据</a:t>
            </a:r>
            <a:endParaRPr lang="zh-CN" altLang="en-US" sz="4000" kern="1200" dirty="0">
              <a:latin typeface="黑体" panose="02010609060101010101" pitchFamily="49" charset="-122"/>
              <a:ea typeface="黑体" panose="02010609060101010101" pitchFamily="49" charset="-122"/>
              <a:cs typeface="+mn-cs"/>
            </a:endParaRPr>
          </a:p>
        </p:txBody>
      </p:sp>
      <p:sp>
        <p:nvSpPr>
          <p:cNvPr id="4" name="页脚占位符 3">
            <a:extLst>
              <a:ext uri="{FF2B5EF4-FFF2-40B4-BE49-F238E27FC236}">
                <a16:creationId xmlns:a16="http://schemas.microsoft.com/office/drawing/2014/main" id="{51FBDA47-BEA2-4076-9802-2D227895880A}"/>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6" name="灯片编号占位符 5">
            <a:extLst>
              <a:ext uri="{FF2B5EF4-FFF2-40B4-BE49-F238E27FC236}">
                <a16:creationId xmlns:a16="http://schemas.microsoft.com/office/drawing/2014/main" id="{8A3D4835-5E34-4E0F-BA31-CF288CC4AB61}"/>
              </a:ext>
            </a:extLst>
          </p:cNvPr>
          <p:cNvSpPr>
            <a:spLocks noGrp="1"/>
          </p:cNvSpPr>
          <p:nvPr>
            <p:ph type="sldNum" sz="quarter" idx="11"/>
          </p:nvPr>
        </p:nvSpPr>
        <p:spPr>
          <a:xfrm>
            <a:off x="0" y="6381328"/>
            <a:ext cx="407368" cy="476672"/>
          </a:xfrm>
        </p:spPr>
        <p:txBody>
          <a:bodyPr/>
          <a:lstStyle/>
          <a:p>
            <a:pPr algn="ctr">
              <a:defRPr/>
            </a:pPr>
            <a:fld id="{EE1B529C-1E6E-4F5D-9841-856A1415EE4D}" type="slidenum">
              <a:rPr lang="en-US" altLang="zh-CN" sz="2400" smtClean="0"/>
              <a:pPr algn="ctr">
                <a:defRPr/>
              </a:pPr>
              <a:t>6</a:t>
            </a:fld>
            <a:endParaRPr lang="en-US" altLang="zh-CN" sz="2400" dirty="0"/>
          </a:p>
        </p:txBody>
      </p:sp>
      <p:sp>
        <p:nvSpPr>
          <p:cNvPr id="29" name="object 13">
            <a:extLst>
              <a:ext uri="{FF2B5EF4-FFF2-40B4-BE49-F238E27FC236}">
                <a16:creationId xmlns:a16="http://schemas.microsoft.com/office/drawing/2014/main" id="{E157589B-F767-9B4F-AEF9-A19C912D3FC3}"/>
              </a:ext>
            </a:extLst>
          </p:cNvPr>
          <p:cNvSpPr/>
          <p:nvPr/>
        </p:nvSpPr>
        <p:spPr>
          <a:xfrm>
            <a:off x="7205472" y="5548055"/>
            <a:ext cx="958851"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p>
            <a:endParaRPr sz="1872" dirty="0"/>
          </a:p>
        </p:txBody>
      </p:sp>
      <p:grpSp>
        <p:nvGrpSpPr>
          <p:cNvPr id="30" name="object 2">
            <a:extLst>
              <a:ext uri="{FF2B5EF4-FFF2-40B4-BE49-F238E27FC236}">
                <a16:creationId xmlns:a16="http://schemas.microsoft.com/office/drawing/2014/main" id="{E8E6CC66-9530-2B3B-2FD5-F5C3420F69D8}"/>
              </a:ext>
            </a:extLst>
          </p:cNvPr>
          <p:cNvGrpSpPr/>
          <p:nvPr/>
        </p:nvGrpSpPr>
        <p:grpSpPr>
          <a:xfrm>
            <a:off x="4123946" y="5510449"/>
            <a:ext cx="586740" cy="581025"/>
            <a:chOff x="4123944" y="5239511"/>
            <a:chExt cx="586740" cy="581025"/>
          </a:xfrm>
        </p:grpSpPr>
        <p:pic>
          <p:nvPicPr>
            <p:cNvPr id="31" name="object 3">
              <a:extLst>
                <a:ext uri="{FF2B5EF4-FFF2-40B4-BE49-F238E27FC236}">
                  <a16:creationId xmlns:a16="http://schemas.microsoft.com/office/drawing/2014/main" id="{D16D7544-6FCB-363F-D75B-FB16038523D4}"/>
                </a:ext>
              </a:extLst>
            </p:cNvPr>
            <p:cNvPicPr/>
            <p:nvPr/>
          </p:nvPicPr>
          <p:blipFill>
            <a:blip r:embed="rId2" cstate="print"/>
            <a:stretch>
              <a:fillRect/>
            </a:stretch>
          </p:blipFill>
          <p:spPr>
            <a:xfrm>
              <a:off x="4127962" y="5241453"/>
              <a:ext cx="574683" cy="570664"/>
            </a:xfrm>
            <a:prstGeom prst="rect">
              <a:avLst/>
            </a:prstGeom>
          </p:spPr>
        </p:pic>
        <p:sp>
          <p:nvSpPr>
            <p:cNvPr id="32" name="object 4">
              <a:extLst>
                <a:ext uri="{FF2B5EF4-FFF2-40B4-BE49-F238E27FC236}">
                  <a16:creationId xmlns:a16="http://schemas.microsoft.com/office/drawing/2014/main" id="{B427880E-4656-A7C1-4E2D-8C729D0F0D27}"/>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p>
              <a:endParaRPr sz="1872"/>
            </a:p>
          </p:txBody>
        </p:sp>
      </p:grpSp>
      <p:sp>
        <p:nvSpPr>
          <p:cNvPr id="33" name="object 6">
            <a:extLst>
              <a:ext uri="{FF2B5EF4-FFF2-40B4-BE49-F238E27FC236}">
                <a16:creationId xmlns:a16="http://schemas.microsoft.com/office/drawing/2014/main" id="{C3B9BD6E-6FCC-5734-DF37-CF0A5786DB4F}"/>
              </a:ext>
            </a:extLst>
          </p:cNvPr>
          <p:cNvSpPr/>
          <p:nvPr/>
        </p:nvSpPr>
        <p:spPr>
          <a:xfrm>
            <a:off x="5278375" y="2156379"/>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pic>
        <p:nvPicPr>
          <p:cNvPr id="34" name="object 16">
            <a:extLst>
              <a:ext uri="{FF2B5EF4-FFF2-40B4-BE49-F238E27FC236}">
                <a16:creationId xmlns:a16="http://schemas.microsoft.com/office/drawing/2014/main" id="{1EC3D427-C92F-E54C-C075-653DA52C7068}"/>
              </a:ext>
            </a:extLst>
          </p:cNvPr>
          <p:cNvPicPr/>
          <p:nvPr/>
        </p:nvPicPr>
        <p:blipFill>
          <a:blip r:embed="rId3" cstate="print"/>
          <a:stretch>
            <a:fillRect/>
          </a:stretch>
        </p:blipFill>
        <p:spPr>
          <a:xfrm>
            <a:off x="2377829" y="2814887"/>
            <a:ext cx="229705" cy="169428"/>
          </a:xfrm>
          <a:prstGeom prst="rect">
            <a:avLst/>
          </a:prstGeom>
        </p:spPr>
      </p:pic>
      <p:grpSp>
        <p:nvGrpSpPr>
          <p:cNvPr id="35" name="object 17">
            <a:extLst>
              <a:ext uri="{FF2B5EF4-FFF2-40B4-BE49-F238E27FC236}">
                <a16:creationId xmlns:a16="http://schemas.microsoft.com/office/drawing/2014/main" id="{44D3BA4F-6B84-156A-F6E3-899218F27A3A}"/>
              </a:ext>
            </a:extLst>
          </p:cNvPr>
          <p:cNvGrpSpPr/>
          <p:nvPr/>
        </p:nvGrpSpPr>
        <p:grpSpPr>
          <a:xfrm>
            <a:off x="4206613" y="2814885"/>
            <a:ext cx="356871" cy="168275"/>
            <a:chOff x="4206611" y="2543949"/>
            <a:chExt cx="356870" cy="168275"/>
          </a:xfrm>
        </p:grpSpPr>
        <p:pic>
          <p:nvPicPr>
            <p:cNvPr id="36" name="object 18">
              <a:extLst>
                <a:ext uri="{FF2B5EF4-FFF2-40B4-BE49-F238E27FC236}">
                  <a16:creationId xmlns:a16="http://schemas.microsoft.com/office/drawing/2014/main" id="{4F8FC99A-0FE2-D6D3-E2D1-7C18BCB5AFAA}"/>
                </a:ext>
              </a:extLst>
            </p:cNvPr>
            <p:cNvPicPr/>
            <p:nvPr/>
          </p:nvPicPr>
          <p:blipFill>
            <a:blip r:embed="rId4" cstate="print"/>
            <a:stretch>
              <a:fillRect/>
            </a:stretch>
          </p:blipFill>
          <p:spPr>
            <a:xfrm>
              <a:off x="4206611" y="2543949"/>
              <a:ext cx="202565" cy="167844"/>
            </a:xfrm>
            <a:prstGeom prst="rect">
              <a:avLst/>
            </a:prstGeom>
          </p:spPr>
        </p:pic>
        <p:sp>
          <p:nvSpPr>
            <p:cNvPr id="37" name="object 19">
              <a:extLst>
                <a:ext uri="{FF2B5EF4-FFF2-40B4-BE49-F238E27FC236}">
                  <a16:creationId xmlns:a16="http://schemas.microsoft.com/office/drawing/2014/main" id="{61D28C12-B8E7-D7A7-6759-1DB0295CD75E}"/>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38" name="object 20">
            <a:extLst>
              <a:ext uri="{FF2B5EF4-FFF2-40B4-BE49-F238E27FC236}">
                <a16:creationId xmlns:a16="http://schemas.microsoft.com/office/drawing/2014/main" id="{C18FD5C9-FB5B-A17F-DDB9-C4D7F2CF72A3}"/>
              </a:ext>
            </a:extLst>
          </p:cNvPr>
          <p:cNvPicPr/>
          <p:nvPr/>
        </p:nvPicPr>
        <p:blipFill>
          <a:blip r:embed="rId5" cstate="print"/>
          <a:stretch>
            <a:fillRect/>
          </a:stretch>
        </p:blipFill>
        <p:spPr>
          <a:xfrm>
            <a:off x="4609344" y="2869513"/>
            <a:ext cx="64344" cy="110840"/>
          </a:xfrm>
          <a:prstGeom prst="rect">
            <a:avLst/>
          </a:prstGeom>
        </p:spPr>
      </p:pic>
      <p:pic>
        <p:nvPicPr>
          <p:cNvPr id="39" name="object 21">
            <a:extLst>
              <a:ext uri="{FF2B5EF4-FFF2-40B4-BE49-F238E27FC236}">
                <a16:creationId xmlns:a16="http://schemas.microsoft.com/office/drawing/2014/main" id="{6AE3F40F-7529-C9CA-B09C-CB88F304AEF1}"/>
              </a:ext>
            </a:extLst>
          </p:cNvPr>
          <p:cNvPicPr/>
          <p:nvPr/>
        </p:nvPicPr>
        <p:blipFill>
          <a:blip r:embed="rId6" cstate="print"/>
          <a:stretch>
            <a:fillRect/>
          </a:stretch>
        </p:blipFill>
        <p:spPr>
          <a:xfrm>
            <a:off x="7609401" y="2813915"/>
            <a:ext cx="200371" cy="168453"/>
          </a:xfrm>
          <a:prstGeom prst="rect">
            <a:avLst/>
          </a:prstGeom>
        </p:spPr>
      </p:pic>
      <p:sp>
        <p:nvSpPr>
          <p:cNvPr id="40" name="object 22">
            <a:extLst>
              <a:ext uri="{FF2B5EF4-FFF2-40B4-BE49-F238E27FC236}">
                <a16:creationId xmlns:a16="http://schemas.microsoft.com/office/drawing/2014/main" id="{4858F2F6-99EC-C497-FA0B-CBFB07FB3458}"/>
              </a:ext>
            </a:extLst>
          </p:cNvPr>
          <p:cNvSpPr/>
          <p:nvPr/>
        </p:nvSpPr>
        <p:spPr>
          <a:xfrm>
            <a:off x="8551711"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41" name="object 23">
            <a:extLst>
              <a:ext uri="{FF2B5EF4-FFF2-40B4-BE49-F238E27FC236}">
                <a16:creationId xmlns:a16="http://schemas.microsoft.com/office/drawing/2014/main" id="{F90141E3-603C-3473-BF79-CB29783B65EE}"/>
              </a:ext>
            </a:extLst>
          </p:cNvPr>
          <p:cNvSpPr/>
          <p:nvPr/>
        </p:nvSpPr>
        <p:spPr>
          <a:xfrm>
            <a:off x="8630043"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42" name="object 24">
            <a:extLst>
              <a:ext uri="{FF2B5EF4-FFF2-40B4-BE49-F238E27FC236}">
                <a16:creationId xmlns:a16="http://schemas.microsoft.com/office/drawing/2014/main" id="{BEACF99F-0C3F-805A-343B-3D496A5864D8}"/>
              </a:ext>
            </a:extLst>
          </p:cNvPr>
          <p:cNvSpPr/>
          <p:nvPr/>
        </p:nvSpPr>
        <p:spPr>
          <a:xfrm>
            <a:off x="8709171"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43" name="object 25">
            <a:extLst>
              <a:ext uri="{FF2B5EF4-FFF2-40B4-BE49-F238E27FC236}">
                <a16:creationId xmlns:a16="http://schemas.microsoft.com/office/drawing/2014/main" id="{5185C1B2-9A07-6136-D625-9DAF520F2613}"/>
              </a:ext>
            </a:extLst>
          </p:cNvPr>
          <p:cNvPicPr/>
          <p:nvPr/>
        </p:nvPicPr>
        <p:blipFill>
          <a:blip r:embed="rId7" cstate="print"/>
          <a:stretch>
            <a:fillRect/>
          </a:stretch>
        </p:blipFill>
        <p:spPr>
          <a:xfrm>
            <a:off x="9523801" y="2814887"/>
            <a:ext cx="262473" cy="165471"/>
          </a:xfrm>
          <a:prstGeom prst="rect">
            <a:avLst/>
          </a:prstGeom>
        </p:spPr>
      </p:pic>
      <p:pic>
        <p:nvPicPr>
          <p:cNvPr id="44" name="object 26">
            <a:extLst>
              <a:ext uri="{FF2B5EF4-FFF2-40B4-BE49-F238E27FC236}">
                <a16:creationId xmlns:a16="http://schemas.microsoft.com/office/drawing/2014/main" id="{4FDB5127-DACA-9306-4E63-1F9649EA06FC}"/>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1727119"/>
            <a:ext cx="960119" cy="960119"/>
          </a:xfrm>
          <a:prstGeom prst="rect">
            <a:avLst/>
          </a:prstGeom>
        </p:spPr>
      </p:pic>
      <p:pic>
        <p:nvPicPr>
          <p:cNvPr id="45" name="object 27">
            <a:extLst>
              <a:ext uri="{FF2B5EF4-FFF2-40B4-BE49-F238E27FC236}">
                <a16:creationId xmlns:a16="http://schemas.microsoft.com/office/drawing/2014/main" id="{ED09763A-96CC-12D6-9283-FDFEA8C0EB0C}"/>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1727119"/>
            <a:ext cx="960119" cy="960119"/>
          </a:xfrm>
          <a:prstGeom prst="rect">
            <a:avLst/>
          </a:prstGeom>
        </p:spPr>
      </p:pic>
      <p:pic>
        <p:nvPicPr>
          <p:cNvPr id="46" name="object 28">
            <a:extLst>
              <a:ext uri="{FF2B5EF4-FFF2-40B4-BE49-F238E27FC236}">
                <a16:creationId xmlns:a16="http://schemas.microsoft.com/office/drawing/2014/main" id="{82D5AFC2-F61E-FAF4-AF94-81AD5096E190}"/>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1726356"/>
            <a:ext cx="961643" cy="961643"/>
          </a:xfrm>
          <a:prstGeom prst="rect">
            <a:avLst/>
          </a:prstGeom>
        </p:spPr>
      </p:pic>
      <p:pic>
        <p:nvPicPr>
          <p:cNvPr id="47" name="object 29">
            <a:extLst>
              <a:ext uri="{FF2B5EF4-FFF2-40B4-BE49-F238E27FC236}">
                <a16:creationId xmlns:a16="http://schemas.microsoft.com/office/drawing/2014/main" id="{DA854720-9167-6921-7104-0B027125E470}"/>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1726356"/>
            <a:ext cx="961643" cy="961643"/>
          </a:xfrm>
          <a:prstGeom prst="rect">
            <a:avLst/>
          </a:prstGeom>
        </p:spPr>
      </p:pic>
      <p:sp>
        <p:nvSpPr>
          <p:cNvPr id="48" name="object 30">
            <a:extLst>
              <a:ext uri="{FF2B5EF4-FFF2-40B4-BE49-F238E27FC236}">
                <a16:creationId xmlns:a16="http://schemas.microsoft.com/office/drawing/2014/main" id="{D91E1079-9776-F6E8-0333-4731AAD46E41}"/>
              </a:ext>
            </a:extLst>
          </p:cNvPr>
          <p:cNvSpPr txBox="1"/>
          <p:nvPr/>
        </p:nvSpPr>
        <p:spPr>
          <a:xfrm>
            <a:off x="2233053" y="1396273"/>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dirty="0">
              <a:latin typeface="Calibri"/>
              <a:cs typeface="Calibri"/>
            </a:endParaRPr>
          </a:p>
        </p:txBody>
      </p:sp>
      <p:sp>
        <p:nvSpPr>
          <p:cNvPr id="49" name="object 31">
            <a:extLst>
              <a:ext uri="{FF2B5EF4-FFF2-40B4-BE49-F238E27FC236}">
                <a16:creationId xmlns:a16="http://schemas.microsoft.com/office/drawing/2014/main" id="{C3122491-2938-9774-9CF8-C536F84B5B9A}"/>
              </a:ext>
            </a:extLst>
          </p:cNvPr>
          <p:cNvSpPr txBox="1"/>
          <p:nvPr/>
        </p:nvSpPr>
        <p:spPr>
          <a:xfrm>
            <a:off x="9330325" y="1456629"/>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dirty="0">
              <a:latin typeface="Calibri"/>
              <a:cs typeface="Calibri"/>
            </a:endParaRPr>
          </a:p>
        </p:txBody>
      </p:sp>
      <p:sp>
        <p:nvSpPr>
          <p:cNvPr id="50" name="object 32">
            <a:extLst>
              <a:ext uri="{FF2B5EF4-FFF2-40B4-BE49-F238E27FC236}">
                <a16:creationId xmlns:a16="http://schemas.microsoft.com/office/drawing/2014/main" id="{26BC20B3-0E08-8DD7-A11A-62207FC89B8C}"/>
              </a:ext>
            </a:extLst>
          </p:cNvPr>
          <p:cNvSpPr/>
          <p:nvPr/>
        </p:nvSpPr>
        <p:spPr>
          <a:xfrm>
            <a:off x="8811009"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51" name="object 33">
            <a:extLst>
              <a:ext uri="{FF2B5EF4-FFF2-40B4-BE49-F238E27FC236}">
                <a16:creationId xmlns:a16="http://schemas.microsoft.com/office/drawing/2014/main" id="{31F6F1EB-518F-958E-F40B-88AC6F6BE2A9}"/>
              </a:ext>
            </a:extLst>
          </p:cNvPr>
          <p:cNvSpPr/>
          <p:nvPr/>
        </p:nvSpPr>
        <p:spPr>
          <a:xfrm>
            <a:off x="8245605"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52" name="object 34">
            <a:extLst>
              <a:ext uri="{FF2B5EF4-FFF2-40B4-BE49-F238E27FC236}">
                <a16:creationId xmlns:a16="http://schemas.microsoft.com/office/drawing/2014/main" id="{274C8825-3C1C-67F4-7EE3-5D0216461140}"/>
              </a:ext>
            </a:extLst>
          </p:cNvPr>
          <p:cNvSpPr/>
          <p:nvPr/>
        </p:nvSpPr>
        <p:spPr>
          <a:xfrm>
            <a:off x="3333535"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53" name="object 35">
            <a:extLst>
              <a:ext uri="{FF2B5EF4-FFF2-40B4-BE49-F238E27FC236}">
                <a16:creationId xmlns:a16="http://schemas.microsoft.com/office/drawing/2014/main" id="{C957BF01-B236-55C1-2232-8E8738E2056C}"/>
              </a:ext>
            </a:extLst>
          </p:cNvPr>
          <p:cNvSpPr/>
          <p:nvPr/>
        </p:nvSpPr>
        <p:spPr>
          <a:xfrm>
            <a:off x="3411867"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54" name="object 36">
            <a:extLst>
              <a:ext uri="{FF2B5EF4-FFF2-40B4-BE49-F238E27FC236}">
                <a16:creationId xmlns:a16="http://schemas.microsoft.com/office/drawing/2014/main" id="{F193783A-5D03-3DAE-C4C0-B4E1BE1EC6ED}"/>
              </a:ext>
            </a:extLst>
          </p:cNvPr>
          <p:cNvSpPr/>
          <p:nvPr/>
        </p:nvSpPr>
        <p:spPr>
          <a:xfrm>
            <a:off x="3490995"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55" name="object 37">
            <a:extLst>
              <a:ext uri="{FF2B5EF4-FFF2-40B4-BE49-F238E27FC236}">
                <a16:creationId xmlns:a16="http://schemas.microsoft.com/office/drawing/2014/main" id="{36D6976A-5933-8750-0E3A-AEC18406AD43}"/>
              </a:ext>
            </a:extLst>
          </p:cNvPr>
          <p:cNvSpPr/>
          <p:nvPr/>
        </p:nvSpPr>
        <p:spPr>
          <a:xfrm>
            <a:off x="3592831"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56" name="object 38">
            <a:extLst>
              <a:ext uri="{FF2B5EF4-FFF2-40B4-BE49-F238E27FC236}">
                <a16:creationId xmlns:a16="http://schemas.microsoft.com/office/drawing/2014/main" id="{04F78D3E-50FA-21D3-B07A-86FC9211F07C}"/>
              </a:ext>
            </a:extLst>
          </p:cNvPr>
          <p:cNvSpPr/>
          <p:nvPr/>
        </p:nvSpPr>
        <p:spPr>
          <a:xfrm>
            <a:off x="3027429"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57" name="object 39">
            <a:extLst>
              <a:ext uri="{FF2B5EF4-FFF2-40B4-BE49-F238E27FC236}">
                <a16:creationId xmlns:a16="http://schemas.microsoft.com/office/drawing/2014/main" id="{0DC233D6-A6DF-63AF-1719-30EBB7AF0181}"/>
              </a:ext>
            </a:extLst>
          </p:cNvPr>
          <p:cNvGrpSpPr/>
          <p:nvPr/>
        </p:nvGrpSpPr>
        <p:grpSpPr>
          <a:xfrm>
            <a:off x="3137918" y="1439846"/>
            <a:ext cx="586740" cy="581025"/>
            <a:chOff x="3137916" y="1168908"/>
            <a:chExt cx="586740" cy="581025"/>
          </a:xfrm>
        </p:grpSpPr>
        <p:pic>
          <p:nvPicPr>
            <p:cNvPr id="58" name="object 40">
              <a:extLst>
                <a:ext uri="{FF2B5EF4-FFF2-40B4-BE49-F238E27FC236}">
                  <a16:creationId xmlns:a16="http://schemas.microsoft.com/office/drawing/2014/main" id="{8AC78A56-6252-7AE2-B4C8-C5CCE22021B1}"/>
                </a:ext>
              </a:extLst>
            </p:cNvPr>
            <p:cNvPicPr/>
            <p:nvPr/>
          </p:nvPicPr>
          <p:blipFill>
            <a:blip r:embed="rId2" cstate="print"/>
            <a:stretch>
              <a:fillRect/>
            </a:stretch>
          </p:blipFill>
          <p:spPr>
            <a:xfrm>
              <a:off x="3141934" y="1170849"/>
              <a:ext cx="574683" cy="570664"/>
            </a:xfrm>
            <a:prstGeom prst="rect">
              <a:avLst/>
            </a:prstGeom>
          </p:spPr>
        </p:pic>
        <p:sp>
          <p:nvSpPr>
            <p:cNvPr id="59" name="object 41">
              <a:extLst>
                <a:ext uri="{FF2B5EF4-FFF2-40B4-BE49-F238E27FC236}">
                  <a16:creationId xmlns:a16="http://schemas.microsoft.com/office/drawing/2014/main" id="{DF1785B9-00C1-997D-D9F0-80BF4ED0FE11}"/>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60" name="object 42">
              <a:extLst>
                <a:ext uri="{FF2B5EF4-FFF2-40B4-BE49-F238E27FC236}">
                  <a16:creationId xmlns:a16="http://schemas.microsoft.com/office/drawing/2014/main" id="{B005B64F-B01B-102F-EC37-F9E2D479E45B}"/>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61" name="object 43">
              <a:extLst>
                <a:ext uri="{FF2B5EF4-FFF2-40B4-BE49-F238E27FC236}">
                  <a16:creationId xmlns:a16="http://schemas.microsoft.com/office/drawing/2014/main" id="{0C6C9D16-AFDD-84DE-7799-7854311960E9}"/>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62" name="object 44">
            <a:extLst>
              <a:ext uri="{FF2B5EF4-FFF2-40B4-BE49-F238E27FC236}">
                <a16:creationId xmlns:a16="http://schemas.microsoft.com/office/drawing/2014/main" id="{10B0AF03-8B8B-DE1F-F1CE-BFEBE3BF1D44}"/>
              </a:ext>
            </a:extLst>
          </p:cNvPr>
          <p:cNvGrpSpPr/>
          <p:nvPr/>
        </p:nvGrpSpPr>
        <p:grpSpPr>
          <a:xfrm>
            <a:off x="8377430" y="1439846"/>
            <a:ext cx="586740" cy="581025"/>
            <a:chOff x="8377428" y="1168908"/>
            <a:chExt cx="586740" cy="581025"/>
          </a:xfrm>
        </p:grpSpPr>
        <p:pic>
          <p:nvPicPr>
            <p:cNvPr id="63" name="object 45">
              <a:extLst>
                <a:ext uri="{FF2B5EF4-FFF2-40B4-BE49-F238E27FC236}">
                  <a16:creationId xmlns:a16="http://schemas.microsoft.com/office/drawing/2014/main" id="{D115E23C-0B07-4EED-BA20-DA13D40C6AB9}"/>
                </a:ext>
              </a:extLst>
            </p:cNvPr>
            <p:cNvPicPr/>
            <p:nvPr/>
          </p:nvPicPr>
          <p:blipFill>
            <a:blip r:embed="rId2" cstate="print"/>
            <a:stretch>
              <a:fillRect/>
            </a:stretch>
          </p:blipFill>
          <p:spPr>
            <a:xfrm>
              <a:off x="8381446" y="1170849"/>
              <a:ext cx="574683" cy="570664"/>
            </a:xfrm>
            <a:prstGeom prst="rect">
              <a:avLst/>
            </a:prstGeom>
          </p:spPr>
        </p:pic>
        <p:sp>
          <p:nvSpPr>
            <p:cNvPr id="64" name="object 46">
              <a:extLst>
                <a:ext uri="{FF2B5EF4-FFF2-40B4-BE49-F238E27FC236}">
                  <a16:creationId xmlns:a16="http://schemas.microsoft.com/office/drawing/2014/main" id="{4780B1B6-68A8-2355-DBEE-5B7D25800B55}"/>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65" name="object 47">
              <a:extLst>
                <a:ext uri="{FF2B5EF4-FFF2-40B4-BE49-F238E27FC236}">
                  <a16:creationId xmlns:a16="http://schemas.microsoft.com/office/drawing/2014/main" id="{9EE11BE4-596A-6143-41CA-95FC50DD0D4A}"/>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dirty="0"/>
            </a:p>
          </p:txBody>
        </p:sp>
        <p:sp>
          <p:nvSpPr>
            <p:cNvPr id="66" name="object 48">
              <a:extLst>
                <a:ext uri="{FF2B5EF4-FFF2-40B4-BE49-F238E27FC236}">
                  <a16:creationId xmlns:a16="http://schemas.microsoft.com/office/drawing/2014/main" id="{27140F96-9E5F-C8C7-1246-C0389D196F6B}"/>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67" name="object 49">
            <a:extLst>
              <a:ext uri="{FF2B5EF4-FFF2-40B4-BE49-F238E27FC236}">
                <a16:creationId xmlns:a16="http://schemas.microsoft.com/office/drawing/2014/main" id="{41DA7F41-9178-7FE2-9CCD-31576458F197}"/>
              </a:ext>
            </a:extLst>
          </p:cNvPr>
          <p:cNvSpPr txBox="1"/>
          <p:nvPr/>
        </p:nvSpPr>
        <p:spPr>
          <a:xfrm>
            <a:off x="3325115"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68" name="object 50">
            <a:extLst>
              <a:ext uri="{FF2B5EF4-FFF2-40B4-BE49-F238E27FC236}">
                <a16:creationId xmlns:a16="http://schemas.microsoft.com/office/drawing/2014/main" id="{8C0367C5-40C6-5846-E240-6961E6FC8295}"/>
              </a:ext>
            </a:extLst>
          </p:cNvPr>
          <p:cNvPicPr/>
          <p:nvPr/>
        </p:nvPicPr>
        <p:blipFill>
          <a:blip r:embed="rId12" cstate="print"/>
          <a:stretch>
            <a:fillRect/>
          </a:stretch>
        </p:blipFill>
        <p:spPr>
          <a:xfrm>
            <a:off x="3315972" y="2285409"/>
            <a:ext cx="213867" cy="213867"/>
          </a:xfrm>
          <a:prstGeom prst="rect">
            <a:avLst/>
          </a:prstGeom>
        </p:spPr>
      </p:pic>
      <p:sp>
        <p:nvSpPr>
          <p:cNvPr id="69" name="object 51">
            <a:extLst>
              <a:ext uri="{FF2B5EF4-FFF2-40B4-BE49-F238E27FC236}">
                <a16:creationId xmlns:a16="http://schemas.microsoft.com/office/drawing/2014/main" id="{FB312B5F-1252-7138-8BE6-A05CD31DBA26}"/>
              </a:ext>
            </a:extLst>
          </p:cNvPr>
          <p:cNvSpPr txBox="1"/>
          <p:nvPr/>
        </p:nvSpPr>
        <p:spPr>
          <a:xfrm>
            <a:off x="8561323"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70" name="object 52">
            <a:extLst>
              <a:ext uri="{FF2B5EF4-FFF2-40B4-BE49-F238E27FC236}">
                <a16:creationId xmlns:a16="http://schemas.microsoft.com/office/drawing/2014/main" id="{5F800B06-4861-65CD-E938-54F7F0AFFCA0}"/>
              </a:ext>
            </a:extLst>
          </p:cNvPr>
          <p:cNvPicPr/>
          <p:nvPr/>
        </p:nvPicPr>
        <p:blipFill>
          <a:blip r:embed="rId12" cstate="print"/>
          <a:stretch>
            <a:fillRect/>
          </a:stretch>
        </p:blipFill>
        <p:spPr>
          <a:xfrm>
            <a:off x="8550911" y="2285409"/>
            <a:ext cx="213868" cy="213867"/>
          </a:xfrm>
          <a:prstGeom prst="rect">
            <a:avLst/>
          </a:prstGeom>
        </p:spPr>
      </p:pic>
      <p:sp>
        <p:nvSpPr>
          <p:cNvPr id="71" name="object 53">
            <a:extLst>
              <a:ext uri="{FF2B5EF4-FFF2-40B4-BE49-F238E27FC236}">
                <a16:creationId xmlns:a16="http://schemas.microsoft.com/office/drawing/2014/main" id="{F2BD5225-E78A-958A-25E0-E5498F893D20}"/>
              </a:ext>
            </a:extLst>
          </p:cNvPr>
          <p:cNvSpPr/>
          <p:nvPr/>
        </p:nvSpPr>
        <p:spPr>
          <a:xfrm>
            <a:off x="8551711"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72" name="object 54">
            <a:extLst>
              <a:ext uri="{FF2B5EF4-FFF2-40B4-BE49-F238E27FC236}">
                <a16:creationId xmlns:a16="http://schemas.microsoft.com/office/drawing/2014/main" id="{7B69C163-3514-C522-B83F-D7C1F27B52DD}"/>
              </a:ext>
            </a:extLst>
          </p:cNvPr>
          <p:cNvSpPr/>
          <p:nvPr/>
        </p:nvSpPr>
        <p:spPr>
          <a:xfrm>
            <a:off x="8630043"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73" name="object 55">
            <a:extLst>
              <a:ext uri="{FF2B5EF4-FFF2-40B4-BE49-F238E27FC236}">
                <a16:creationId xmlns:a16="http://schemas.microsoft.com/office/drawing/2014/main" id="{EB13A28C-C4D4-5D6F-9A9F-4B695BDA432F}"/>
              </a:ext>
            </a:extLst>
          </p:cNvPr>
          <p:cNvSpPr/>
          <p:nvPr/>
        </p:nvSpPr>
        <p:spPr>
          <a:xfrm>
            <a:off x="8709171"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pic>
        <p:nvPicPr>
          <p:cNvPr id="74" name="object 56">
            <a:extLst>
              <a:ext uri="{FF2B5EF4-FFF2-40B4-BE49-F238E27FC236}">
                <a16:creationId xmlns:a16="http://schemas.microsoft.com/office/drawing/2014/main" id="{0486C919-09EF-891E-C97F-4CFFBB9766CF}"/>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3931586"/>
            <a:ext cx="960119" cy="960119"/>
          </a:xfrm>
          <a:prstGeom prst="rect">
            <a:avLst/>
          </a:prstGeom>
        </p:spPr>
      </p:pic>
      <p:sp>
        <p:nvSpPr>
          <p:cNvPr id="75" name="object 58">
            <a:extLst>
              <a:ext uri="{FF2B5EF4-FFF2-40B4-BE49-F238E27FC236}">
                <a16:creationId xmlns:a16="http://schemas.microsoft.com/office/drawing/2014/main" id="{16C6B2A6-7C1B-1A99-E523-213BAE1CB5A3}"/>
              </a:ext>
            </a:extLst>
          </p:cNvPr>
          <p:cNvSpPr txBox="1"/>
          <p:nvPr/>
        </p:nvSpPr>
        <p:spPr>
          <a:xfrm>
            <a:off x="2230757" y="4897168"/>
            <a:ext cx="505459" cy="320601"/>
          </a:xfrm>
          <a:prstGeom prst="rect">
            <a:avLst/>
          </a:prstGeom>
        </p:spPr>
        <p:txBody>
          <a:bodyPr vert="horz" wrap="square" lIns="0" tIns="12700" rIns="0" bIns="0" rtlCol="0">
            <a:spAutoFit/>
          </a:bodyPr>
          <a:lstStyle/>
          <a:p>
            <a:pPr marL="12701">
              <a:spcBef>
                <a:spcPts val="100"/>
              </a:spcBef>
            </a:pPr>
            <a:r>
              <a:rPr sz="2000" spc="-20" dirty="0">
                <a:latin typeface="Calibri"/>
                <a:cs typeface="Calibri"/>
              </a:rPr>
              <a:t>Data</a:t>
            </a:r>
            <a:endParaRPr sz="2000" dirty="0">
              <a:latin typeface="Calibri"/>
              <a:cs typeface="Calibri"/>
            </a:endParaRPr>
          </a:p>
        </p:txBody>
      </p:sp>
      <p:sp>
        <p:nvSpPr>
          <p:cNvPr id="76" name="object 59">
            <a:extLst>
              <a:ext uri="{FF2B5EF4-FFF2-40B4-BE49-F238E27FC236}">
                <a16:creationId xmlns:a16="http://schemas.microsoft.com/office/drawing/2014/main" id="{B02BBF0D-EC47-0E52-68A1-A489B8C17B2C}"/>
              </a:ext>
            </a:extLst>
          </p:cNvPr>
          <p:cNvSpPr txBox="1"/>
          <p:nvPr/>
        </p:nvSpPr>
        <p:spPr>
          <a:xfrm>
            <a:off x="9328277" y="4876909"/>
            <a:ext cx="608331" cy="320601"/>
          </a:xfrm>
          <a:prstGeom prst="rect">
            <a:avLst/>
          </a:prstGeom>
        </p:spPr>
        <p:txBody>
          <a:bodyPr vert="horz" wrap="square" lIns="0" tIns="12700" rIns="0" bIns="0" rtlCol="0">
            <a:spAutoFit/>
          </a:bodyPr>
          <a:lstStyle/>
          <a:p>
            <a:pPr marL="12701">
              <a:spcBef>
                <a:spcPts val="100"/>
              </a:spcBef>
            </a:pPr>
            <a:r>
              <a:rPr sz="2000" spc="-11" dirty="0">
                <a:latin typeface="Calibri"/>
                <a:cs typeface="Calibri"/>
              </a:rPr>
              <a:t>Noise</a:t>
            </a:r>
            <a:endParaRPr sz="2000">
              <a:latin typeface="Calibri"/>
              <a:cs typeface="Calibri"/>
            </a:endParaRPr>
          </a:p>
        </p:txBody>
      </p:sp>
      <p:sp>
        <p:nvSpPr>
          <p:cNvPr id="77" name="object 60">
            <a:extLst>
              <a:ext uri="{FF2B5EF4-FFF2-40B4-BE49-F238E27FC236}">
                <a16:creationId xmlns:a16="http://schemas.microsoft.com/office/drawing/2014/main" id="{373149F1-8AB6-C4A3-6BFC-ADD7A617FF88}"/>
              </a:ext>
            </a:extLst>
          </p:cNvPr>
          <p:cNvSpPr/>
          <p:nvPr/>
        </p:nvSpPr>
        <p:spPr>
          <a:xfrm>
            <a:off x="5278375" y="435995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sz="1872"/>
          </a:p>
        </p:txBody>
      </p:sp>
      <p:sp>
        <p:nvSpPr>
          <p:cNvPr id="78" name="object 61">
            <a:extLst>
              <a:ext uri="{FF2B5EF4-FFF2-40B4-BE49-F238E27FC236}">
                <a16:creationId xmlns:a16="http://schemas.microsoft.com/office/drawing/2014/main" id="{1364AAA6-71A0-A360-CA81-4DE02B0C9243}"/>
              </a:ext>
            </a:extLst>
          </p:cNvPr>
          <p:cNvSpPr/>
          <p:nvPr/>
        </p:nvSpPr>
        <p:spPr>
          <a:xfrm>
            <a:off x="8811009"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79" name="object 62">
            <a:extLst>
              <a:ext uri="{FF2B5EF4-FFF2-40B4-BE49-F238E27FC236}">
                <a16:creationId xmlns:a16="http://schemas.microsoft.com/office/drawing/2014/main" id="{0504826A-9C9C-357E-F7E1-521CAF8E770E}"/>
              </a:ext>
            </a:extLst>
          </p:cNvPr>
          <p:cNvPicPr/>
          <p:nvPr/>
        </p:nvPicPr>
        <p:blipFill>
          <a:blip r:embed="rId13" cstate="print"/>
          <a:stretch>
            <a:fillRect/>
          </a:stretch>
        </p:blipFill>
        <p:spPr>
          <a:xfrm>
            <a:off x="8245603" y="4359957"/>
            <a:ext cx="245872" cy="104775"/>
          </a:xfrm>
          <a:prstGeom prst="rect">
            <a:avLst/>
          </a:prstGeom>
        </p:spPr>
      </p:pic>
      <p:sp>
        <p:nvSpPr>
          <p:cNvPr id="80" name="object 63">
            <a:extLst>
              <a:ext uri="{FF2B5EF4-FFF2-40B4-BE49-F238E27FC236}">
                <a16:creationId xmlns:a16="http://schemas.microsoft.com/office/drawing/2014/main" id="{BCBB3A3C-2731-3425-EF46-EBAE723CED76}"/>
              </a:ext>
            </a:extLst>
          </p:cNvPr>
          <p:cNvSpPr/>
          <p:nvPr/>
        </p:nvSpPr>
        <p:spPr>
          <a:xfrm>
            <a:off x="3333535"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81" name="object 64">
            <a:extLst>
              <a:ext uri="{FF2B5EF4-FFF2-40B4-BE49-F238E27FC236}">
                <a16:creationId xmlns:a16="http://schemas.microsoft.com/office/drawing/2014/main" id="{BAE9B39D-EF51-16C2-ECBA-260452C16AA2}"/>
              </a:ext>
            </a:extLst>
          </p:cNvPr>
          <p:cNvSpPr/>
          <p:nvPr/>
        </p:nvSpPr>
        <p:spPr>
          <a:xfrm>
            <a:off x="3411867"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82" name="object 65">
            <a:extLst>
              <a:ext uri="{FF2B5EF4-FFF2-40B4-BE49-F238E27FC236}">
                <a16:creationId xmlns:a16="http://schemas.microsoft.com/office/drawing/2014/main" id="{FE898278-E4C4-7875-DC10-C8D07F30F2C7}"/>
              </a:ext>
            </a:extLst>
          </p:cNvPr>
          <p:cNvSpPr/>
          <p:nvPr/>
        </p:nvSpPr>
        <p:spPr>
          <a:xfrm>
            <a:off x="3490995"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sp>
        <p:nvSpPr>
          <p:cNvPr id="83" name="object 66">
            <a:extLst>
              <a:ext uri="{FF2B5EF4-FFF2-40B4-BE49-F238E27FC236}">
                <a16:creationId xmlns:a16="http://schemas.microsoft.com/office/drawing/2014/main" id="{E5E7DA8F-2CF2-9524-DBFA-1C349C11E574}"/>
              </a:ext>
            </a:extLst>
          </p:cNvPr>
          <p:cNvSpPr/>
          <p:nvPr/>
        </p:nvSpPr>
        <p:spPr>
          <a:xfrm>
            <a:off x="3592831"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84" name="object 67">
            <a:extLst>
              <a:ext uri="{FF2B5EF4-FFF2-40B4-BE49-F238E27FC236}">
                <a16:creationId xmlns:a16="http://schemas.microsoft.com/office/drawing/2014/main" id="{D4D506D8-48E1-0F42-13D7-C1F3AEF422DB}"/>
              </a:ext>
            </a:extLst>
          </p:cNvPr>
          <p:cNvPicPr/>
          <p:nvPr/>
        </p:nvPicPr>
        <p:blipFill>
          <a:blip r:embed="rId14" cstate="print"/>
          <a:stretch>
            <a:fillRect/>
          </a:stretch>
        </p:blipFill>
        <p:spPr>
          <a:xfrm>
            <a:off x="3027427" y="4359957"/>
            <a:ext cx="245872" cy="104775"/>
          </a:xfrm>
          <a:prstGeom prst="rect">
            <a:avLst/>
          </a:prstGeom>
        </p:spPr>
      </p:pic>
      <p:sp>
        <p:nvSpPr>
          <p:cNvPr id="85" name="object 68">
            <a:extLst>
              <a:ext uri="{FF2B5EF4-FFF2-40B4-BE49-F238E27FC236}">
                <a16:creationId xmlns:a16="http://schemas.microsoft.com/office/drawing/2014/main" id="{828C00DE-3F95-EDD4-3ABB-0682E08B0E3A}"/>
              </a:ext>
            </a:extLst>
          </p:cNvPr>
          <p:cNvSpPr txBox="1"/>
          <p:nvPr/>
        </p:nvSpPr>
        <p:spPr>
          <a:xfrm>
            <a:off x="4354195" y="5028611"/>
            <a:ext cx="12446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86" name="object 75">
            <a:extLst>
              <a:ext uri="{FF2B5EF4-FFF2-40B4-BE49-F238E27FC236}">
                <a16:creationId xmlns:a16="http://schemas.microsoft.com/office/drawing/2014/main" id="{CB878DFB-6A50-C88E-A06A-57F6FBAF7C8E}"/>
              </a:ext>
            </a:extLst>
          </p:cNvPr>
          <p:cNvPicPr/>
          <p:nvPr/>
        </p:nvPicPr>
        <p:blipFill>
          <a:blip r:embed="rId15" cstate="print"/>
          <a:stretch>
            <a:fillRect/>
          </a:stretch>
        </p:blipFill>
        <p:spPr>
          <a:xfrm>
            <a:off x="2377829" y="3607367"/>
            <a:ext cx="229705" cy="169428"/>
          </a:xfrm>
          <a:prstGeom prst="rect">
            <a:avLst/>
          </a:prstGeom>
        </p:spPr>
      </p:pic>
      <p:grpSp>
        <p:nvGrpSpPr>
          <p:cNvPr id="87" name="object 76">
            <a:extLst>
              <a:ext uri="{FF2B5EF4-FFF2-40B4-BE49-F238E27FC236}">
                <a16:creationId xmlns:a16="http://schemas.microsoft.com/office/drawing/2014/main" id="{83CEED92-D344-D0F9-F7DD-6CD7CF1867C4}"/>
              </a:ext>
            </a:extLst>
          </p:cNvPr>
          <p:cNvGrpSpPr/>
          <p:nvPr/>
        </p:nvGrpSpPr>
        <p:grpSpPr>
          <a:xfrm>
            <a:off x="4206613" y="3607365"/>
            <a:ext cx="356871" cy="168275"/>
            <a:chOff x="4206611" y="3336429"/>
            <a:chExt cx="356870" cy="168275"/>
          </a:xfrm>
        </p:grpSpPr>
        <p:pic>
          <p:nvPicPr>
            <p:cNvPr id="88" name="object 77">
              <a:extLst>
                <a:ext uri="{FF2B5EF4-FFF2-40B4-BE49-F238E27FC236}">
                  <a16:creationId xmlns:a16="http://schemas.microsoft.com/office/drawing/2014/main" id="{793CF6A4-FE27-D027-487E-EEF2A9759767}"/>
                </a:ext>
              </a:extLst>
            </p:cNvPr>
            <p:cNvPicPr/>
            <p:nvPr/>
          </p:nvPicPr>
          <p:blipFill>
            <a:blip r:embed="rId4" cstate="print"/>
            <a:stretch>
              <a:fillRect/>
            </a:stretch>
          </p:blipFill>
          <p:spPr>
            <a:xfrm>
              <a:off x="4206611" y="3336429"/>
              <a:ext cx="202565" cy="167844"/>
            </a:xfrm>
            <a:prstGeom prst="rect">
              <a:avLst/>
            </a:prstGeom>
          </p:spPr>
        </p:pic>
        <p:sp>
          <p:nvSpPr>
            <p:cNvPr id="89" name="object 78">
              <a:extLst>
                <a:ext uri="{FF2B5EF4-FFF2-40B4-BE49-F238E27FC236}">
                  <a16:creationId xmlns:a16="http://schemas.microsoft.com/office/drawing/2014/main" id="{80F0CE1B-6293-D563-AF69-E2BE3EFADB6C}"/>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90" name="object 79">
            <a:extLst>
              <a:ext uri="{FF2B5EF4-FFF2-40B4-BE49-F238E27FC236}">
                <a16:creationId xmlns:a16="http://schemas.microsoft.com/office/drawing/2014/main" id="{3F4F9535-4DE9-34AA-75C4-F583CE5B184A}"/>
              </a:ext>
            </a:extLst>
          </p:cNvPr>
          <p:cNvPicPr/>
          <p:nvPr/>
        </p:nvPicPr>
        <p:blipFill>
          <a:blip r:embed="rId5" cstate="print"/>
          <a:stretch>
            <a:fillRect/>
          </a:stretch>
        </p:blipFill>
        <p:spPr>
          <a:xfrm>
            <a:off x="4609344" y="3661993"/>
            <a:ext cx="64344" cy="110840"/>
          </a:xfrm>
          <a:prstGeom prst="rect">
            <a:avLst/>
          </a:prstGeom>
        </p:spPr>
      </p:pic>
      <p:pic>
        <p:nvPicPr>
          <p:cNvPr id="91" name="object 80">
            <a:extLst>
              <a:ext uri="{FF2B5EF4-FFF2-40B4-BE49-F238E27FC236}">
                <a16:creationId xmlns:a16="http://schemas.microsoft.com/office/drawing/2014/main" id="{BC35912E-E09D-3C93-6E09-EBDC4DB35759}"/>
              </a:ext>
            </a:extLst>
          </p:cNvPr>
          <p:cNvPicPr/>
          <p:nvPr/>
        </p:nvPicPr>
        <p:blipFill>
          <a:blip r:embed="rId16" cstate="print"/>
          <a:stretch>
            <a:fillRect/>
          </a:stretch>
        </p:blipFill>
        <p:spPr>
          <a:xfrm>
            <a:off x="7609401" y="3606395"/>
            <a:ext cx="200371" cy="168453"/>
          </a:xfrm>
          <a:prstGeom prst="rect">
            <a:avLst/>
          </a:prstGeom>
        </p:spPr>
      </p:pic>
      <p:pic>
        <p:nvPicPr>
          <p:cNvPr id="92" name="object 81">
            <a:extLst>
              <a:ext uri="{FF2B5EF4-FFF2-40B4-BE49-F238E27FC236}">
                <a16:creationId xmlns:a16="http://schemas.microsoft.com/office/drawing/2014/main" id="{5242A25E-E16F-B24D-8E85-DCD692142B35}"/>
              </a:ext>
            </a:extLst>
          </p:cNvPr>
          <p:cNvPicPr/>
          <p:nvPr/>
        </p:nvPicPr>
        <p:blipFill>
          <a:blip r:embed="rId17" cstate="print"/>
          <a:stretch>
            <a:fillRect/>
          </a:stretch>
        </p:blipFill>
        <p:spPr>
          <a:xfrm>
            <a:off x="9523801" y="3607367"/>
            <a:ext cx="262473" cy="165471"/>
          </a:xfrm>
          <a:prstGeom prst="rect">
            <a:avLst/>
          </a:prstGeom>
        </p:spPr>
      </p:pic>
      <p:grpSp>
        <p:nvGrpSpPr>
          <p:cNvPr id="93" name="object 82">
            <a:extLst>
              <a:ext uri="{FF2B5EF4-FFF2-40B4-BE49-F238E27FC236}">
                <a16:creationId xmlns:a16="http://schemas.microsoft.com/office/drawing/2014/main" id="{0FF3DEFD-DC1C-B606-930A-74DF709B1622}"/>
              </a:ext>
            </a:extLst>
          </p:cNvPr>
          <p:cNvGrpSpPr/>
          <p:nvPr/>
        </p:nvGrpSpPr>
        <p:grpSpPr>
          <a:xfrm>
            <a:off x="5818634" y="1916856"/>
            <a:ext cx="586740" cy="588645"/>
            <a:chOff x="5818632" y="1645920"/>
            <a:chExt cx="586740" cy="588645"/>
          </a:xfrm>
        </p:grpSpPr>
        <p:pic>
          <p:nvPicPr>
            <p:cNvPr id="94" name="object 83">
              <a:extLst>
                <a:ext uri="{FF2B5EF4-FFF2-40B4-BE49-F238E27FC236}">
                  <a16:creationId xmlns:a16="http://schemas.microsoft.com/office/drawing/2014/main" id="{C370F8FB-1B3C-B07A-E377-BB1C4FF007F9}"/>
                </a:ext>
              </a:extLst>
            </p:cNvPr>
            <p:cNvPicPr/>
            <p:nvPr/>
          </p:nvPicPr>
          <p:blipFill>
            <a:blip r:embed="rId18" cstate="print"/>
            <a:stretch>
              <a:fillRect/>
            </a:stretch>
          </p:blipFill>
          <p:spPr>
            <a:xfrm>
              <a:off x="5818632" y="1645920"/>
              <a:ext cx="586739" cy="588263"/>
            </a:xfrm>
            <a:prstGeom prst="rect">
              <a:avLst/>
            </a:prstGeom>
          </p:spPr>
        </p:pic>
        <p:sp>
          <p:nvSpPr>
            <p:cNvPr id="95" name="object 84">
              <a:extLst>
                <a:ext uri="{FF2B5EF4-FFF2-40B4-BE49-F238E27FC236}">
                  <a16:creationId xmlns:a16="http://schemas.microsoft.com/office/drawing/2014/main" id="{5ADC7D7C-F0AC-B9AE-30D5-6F51C8680986}"/>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sz="1872"/>
            </a:p>
          </p:txBody>
        </p:sp>
        <p:sp>
          <p:nvSpPr>
            <p:cNvPr id="96" name="object 85">
              <a:extLst>
                <a:ext uri="{FF2B5EF4-FFF2-40B4-BE49-F238E27FC236}">
                  <a16:creationId xmlns:a16="http://schemas.microsoft.com/office/drawing/2014/main" id="{5D1C3716-CFF7-2775-9C92-5FD543F31DC3}"/>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sz="1872"/>
            </a:p>
          </p:txBody>
        </p:sp>
        <p:sp>
          <p:nvSpPr>
            <p:cNvPr id="97" name="object 86">
              <a:extLst>
                <a:ext uri="{FF2B5EF4-FFF2-40B4-BE49-F238E27FC236}">
                  <a16:creationId xmlns:a16="http://schemas.microsoft.com/office/drawing/2014/main" id="{D0CDB958-9C8D-A682-6D86-4BA1D88910CE}"/>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sz="1872"/>
            </a:p>
          </p:txBody>
        </p:sp>
      </p:grpSp>
      <p:sp>
        <p:nvSpPr>
          <p:cNvPr id="98" name="object 87">
            <a:extLst>
              <a:ext uri="{FF2B5EF4-FFF2-40B4-BE49-F238E27FC236}">
                <a16:creationId xmlns:a16="http://schemas.microsoft.com/office/drawing/2014/main" id="{CAC30284-0CEE-BC7F-08D5-197F12E4A940}"/>
              </a:ext>
            </a:extLst>
          </p:cNvPr>
          <p:cNvSpPr txBox="1"/>
          <p:nvPr/>
        </p:nvSpPr>
        <p:spPr>
          <a:xfrm>
            <a:off x="5573395" y="228341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99" name="object 88">
            <a:extLst>
              <a:ext uri="{FF2B5EF4-FFF2-40B4-BE49-F238E27FC236}">
                <a16:creationId xmlns:a16="http://schemas.microsoft.com/office/drawing/2014/main" id="{8F305F68-B2E6-AAAF-6293-5BE4D5FFFBCD}"/>
              </a:ext>
            </a:extLst>
          </p:cNvPr>
          <p:cNvPicPr/>
          <p:nvPr/>
        </p:nvPicPr>
        <p:blipFill>
          <a:blip r:embed="rId12" cstate="print"/>
          <a:stretch>
            <a:fillRect/>
          </a:stretch>
        </p:blipFill>
        <p:spPr>
          <a:xfrm>
            <a:off x="5563873" y="2338225"/>
            <a:ext cx="213867" cy="213868"/>
          </a:xfrm>
          <a:prstGeom prst="rect">
            <a:avLst/>
          </a:prstGeom>
        </p:spPr>
      </p:pic>
      <p:pic>
        <p:nvPicPr>
          <p:cNvPr id="100" name="object 27">
            <a:extLst>
              <a:ext uri="{FF2B5EF4-FFF2-40B4-BE49-F238E27FC236}">
                <a16:creationId xmlns:a16="http://schemas.microsoft.com/office/drawing/2014/main" id="{5F40AA75-37AC-747F-9378-D1B995F731F3}"/>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3927522"/>
            <a:ext cx="960119" cy="960119"/>
          </a:xfrm>
          <a:prstGeom prst="rect">
            <a:avLst/>
          </a:prstGeom>
        </p:spPr>
      </p:pic>
      <p:pic>
        <p:nvPicPr>
          <p:cNvPr id="101" name="object 28">
            <a:extLst>
              <a:ext uri="{FF2B5EF4-FFF2-40B4-BE49-F238E27FC236}">
                <a16:creationId xmlns:a16="http://schemas.microsoft.com/office/drawing/2014/main" id="{E1E28184-0169-1443-7315-417913FD5830}"/>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3926757"/>
            <a:ext cx="961643" cy="961643"/>
          </a:xfrm>
          <a:prstGeom prst="rect">
            <a:avLst/>
          </a:prstGeom>
        </p:spPr>
      </p:pic>
      <p:pic>
        <p:nvPicPr>
          <p:cNvPr id="102" name="object 29">
            <a:extLst>
              <a:ext uri="{FF2B5EF4-FFF2-40B4-BE49-F238E27FC236}">
                <a16:creationId xmlns:a16="http://schemas.microsoft.com/office/drawing/2014/main" id="{3BF717AE-38CC-80DF-2734-514CFEA1C604}"/>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3926757"/>
            <a:ext cx="961643" cy="961643"/>
          </a:xfrm>
          <a:prstGeom prst="rect">
            <a:avLst/>
          </a:prstGeom>
        </p:spPr>
      </p:pic>
      <p:sp>
        <p:nvSpPr>
          <p:cNvPr id="103" name="文本框 102">
            <a:extLst>
              <a:ext uri="{FF2B5EF4-FFF2-40B4-BE49-F238E27FC236}">
                <a16:creationId xmlns:a16="http://schemas.microsoft.com/office/drawing/2014/main" id="{C65EF928-7469-56EC-4457-EEB63F09678C}"/>
              </a:ext>
            </a:extLst>
          </p:cNvPr>
          <p:cNvSpPr txBox="1"/>
          <p:nvPr/>
        </p:nvSpPr>
        <p:spPr>
          <a:xfrm>
            <a:off x="5219828" y="5870826"/>
            <a:ext cx="1752347" cy="369332"/>
          </a:xfrm>
          <a:prstGeom prst="rect">
            <a:avLst/>
          </a:prstGeom>
          <a:noFill/>
        </p:spPr>
        <p:txBody>
          <a:bodyPr wrap="square">
            <a:spAutoFit/>
          </a:bodyPr>
          <a:lstStyle/>
          <a:p>
            <a:pPr marL="12701">
              <a:spcBef>
                <a:spcPts val="1431"/>
              </a:spcBef>
            </a:pPr>
            <a:r>
              <a:rPr lang="en-US" altLang="zh-CN" sz="1800" b="1" dirty="0">
                <a:latin typeface="Calibri"/>
                <a:cs typeface="Calibri"/>
              </a:rPr>
              <a:t>Denoise</a:t>
            </a:r>
            <a:r>
              <a:rPr lang="en-US" altLang="zh-CN" sz="1800" b="1" spc="-71" dirty="0">
                <a:latin typeface="Calibri"/>
                <a:cs typeface="Calibri"/>
              </a:rPr>
              <a:t> </a:t>
            </a:r>
            <a:r>
              <a:rPr lang="en-US" altLang="zh-CN" sz="1800" spc="-11" dirty="0">
                <a:latin typeface="Calibri"/>
                <a:cs typeface="Calibri"/>
              </a:rPr>
              <a:t>Process</a:t>
            </a:r>
            <a:endParaRPr lang="en-US" altLang="zh-CN" sz="1800" dirty="0">
              <a:latin typeface="Calibri"/>
              <a:cs typeface="Calibri"/>
            </a:endParaRPr>
          </a:p>
        </p:txBody>
      </p:sp>
      <p:sp>
        <p:nvSpPr>
          <p:cNvPr id="104" name="文本框 103">
            <a:extLst>
              <a:ext uri="{FF2B5EF4-FFF2-40B4-BE49-F238E27FC236}">
                <a16:creationId xmlns:a16="http://schemas.microsoft.com/office/drawing/2014/main" id="{15AF06A2-09C0-1CE6-72D3-33F31F241199}"/>
              </a:ext>
            </a:extLst>
          </p:cNvPr>
          <p:cNvSpPr txBox="1"/>
          <p:nvPr/>
        </p:nvSpPr>
        <p:spPr>
          <a:xfrm>
            <a:off x="7280577" y="5530393"/>
            <a:ext cx="811440" cy="549702"/>
          </a:xfrm>
          <a:prstGeom prst="rect">
            <a:avLst/>
          </a:prstGeom>
          <a:noFill/>
        </p:spPr>
        <p:txBody>
          <a:bodyPr wrap="none" rtlCol="0">
            <a:spAutoFit/>
          </a:bodyPr>
          <a:lstStyle/>
          <a:p>
            <a:pPr algn="ctr"/>
            <a:r>
              <a:rPr lang="en-US" altLang="zh-CN" sz="1872" dirty="0">
                <a:latin typeface="Times New Roman" panose="02020603050405020304" pitchFamily="18" charset="0"/>
                <a:cs typeface="Times New Roman" panose="02020603050405020304" pitchFamily="18" charset="0"/>
              </a:rPr>
              <a:t>Model</a:t>
            </a:r>
          </a:p>
          <a:p>
            <a:pPr algn="ctr"/>
            <a:r>
              <a:rPr lang="zh-CN" altLang="en-US" sz="1100" dirty="0">
                <a:latin typeface="Times New Roman" panose="02020603050405020304" pitchFamily="18" charset="0"/>
                <a:cs typeface="Times New Roman" panose="02020603050405020304" pitchFamily="18" charset="0"/>
              </a:rPr>
              <a:t>（</a:t>
            </a:r>
            <a:r>
              <a:rPr lang="en-US" altLang="zh-CN" sz="1100" dirty="0">
                <a:latin typeface="Times New Roman" panose="02020603050405020304" pitchFamily="18" charset="0"/>
                <a:cs typeface="Times New Roman" panose="02020603050405020304" pitchFamily="18" charset="0"/>
              </a:rPr>
              <a:t>t</a:t>
            </a:r>
            <a:r>
              <a:rPr lang="zh-CN" altLang="en-US" sz="1100" dirty="0">
                <a:latin typeface="Times New Roman" panose="02020603050405020304" pitchFamily="18" charset="0"/>
                <a:cs typeface="Times New Roman" panose="02020603050405020304" pitchFamily="18" charset="0"/>
              </a:rPr>
              <a:t>）</a:t>
            </a:r>
            <a:endParaRPr lang="zh-CN" altLang="en-US" sz="1872" dirty="0">
              <a:latin typeface="Times New Roman" panose="02020603050405020304" pitchFamily="18" charset="0"/>
              <a:cs typeface="Times New Roman" panose="02020603050405020304" pitchFamily="18" charset="0"/>
            </a:endParaRPr>
          </a:p>
        </p:txBody>
      </p:sp>
      <p:sp>
        <p:nvSpPr>
          <p:cNvPr id="105" name="箭头: 下 104">
            <a:extLst>
              <a:ext uri="{FF2B5EF4-FFF2-40B4-BE49-F238E27FC236}">
                <a16:creationId xmlns:a16="http://schemas.microsoft.com/office/drawing/2014/main" id="{18E06F13-B738-4857-9565-24092993F5A3}"/>
              </a:ext>
            </a:extLst>
          </p:cNvPr>
          <p:cNvSpPr/>
          <p:nvPr/>
        </p:nvSpPr>
        <p:spPr>
          <a:xfrm>
            <a:off x="7656321" y="4897165"/>
            <a:ext cx="57027" cy="650891"/>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06" name="箭头: 下 105">
            <a:extLst>
              <a:ext uri="{FF2B5EF4-FFF2-40B4-BE49-F238E27FC236}">
                <a16:creationId xmlns:a16="http://schemas.microsoft.com/office/drawing/2014/main" id="{17E65BCD-F4FD-3BBB-D83A-17EC38D050C3}"/>
              </a:ext>
            </a:extLst>
          </p:cNvPr>
          <p:cNvSpPr/>
          <p:nvPr/>
        </p:nvSpPr>
        <p:spPr>
          <a:xfrm rot="5400000">
            <a:off x="5928031" y="4607045"/>
            <a:ext cx="52060" cy="250282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07" name="椭圆 106">
            <a:extLst>
              <a:ext uri="{FF2B5EF4-FFF2-40B4-BE49-F238E27FC236}">
                <a16:creationId xmlns:a16="http://schemas.microsoft.com/office/drawing/2014/main" id="{9C29461F-510E-2B30-EB74-7CA475964464}"/>
              </a:ext>
            </a:extLst>
          </p:cNvPr>
          <p:cNvSpPr/>
          <p:nvPr/>
        </p:nvSpPr>
        <p:spPr>
          <a:xfrm>
            <a:off x="4354198" y="5130275"/>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08" name="箭头: 下 107">
            <a:extLst>
              <a:ext uri="{FF2B5EF4-FFF2-40B4-BE49-F238E27FC236}">
                <a16:creationId xmlns:a16="http://schemas.microsoft.com/office/drawing/2014/main" id="{520933A1-4B56-5999-39FD-07FD7B718317}"/>
              </a:ext>
            </a:extLst>
          </p:cNvPr>
          <p:cNvSpPr/>
          <p:nvPr/>
        </p:nvSpPr>
        <p:spPr>
          <a:xfrm rot="10800000">
            <a:off x="4387913" y="5265573"/>
            <a:ext cx="57027"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09" name="箭头: 下 108">
            <a:extLst>
              <a:ext uri="{FF2B5EF4-FFF2-40B4-BE49-F238E27FC236}">
                <a16:creationId xmlns:a16="http://schemas.microsoft.com/office/drawing/2014/main" id="{E97FEBD4-CE92-7792-9AE6-09228E7BDBE9}"/>
              </a:ext>
            </a:extLst>
          </p:cNvPr>
          <p:cNvSpPr/>
          <p:nvPr/>
        </p:nvSpPr>
        <p:spPr>
          <a:xfrm rot="10800000">
            <a:off x="4387913" y="4887640"/>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10" name="箭头: 下 109">
            <a:extLst>
              <a:ext uri="{FF2B5EF4-FFF2-40B4-BE49-F238E27FC236}">
                <a16:creationId xmlns:a16="http://schemas.microsoft.com/office/drawing/2014/main" id="{B004C8E7-49E9-222B-DF10-2E7E7D6E4AE5}"/>
              </a:ext>
            </a:extLst>
          </p:cNvPr>
          <p:cNvSpPr/>
          <p:nvPr/>
        </p:nvSpPr>
        <p:spPr>
          <a:xfrm rot="5400000">
            <a:off x="6058318" y="3581994"/>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12" name="object 9">
            <a:extLst>
              <a:ext uri="{FF2B5EF4-FFF2-40B4-BE49-F238E27FC236}">
                <a16:creationId xmlns:a16="http://schemas.microsoft.com/office/drawing/2014/main" id="{3FEF1887-1546-7896-D6E3-279BA17E1005}"/>
              </a:ext>
            </a:extLst>
          </p:cNvPr>
          <p:cNvSpPr/>
          <p:nvPr/>
        </p:nvSpPr>
        <p:spPr>
          <a:xfrm>
            <a:off x="3872739" y="4981449"/>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5"/>
            </a:solidFill>
          </a:ln>
        </p:spPr>
        <p:txBody>
          <a:bodyPr wrap="square" lIns="0" tIns="0" rIns="0" bIns="0" rtlCol="0"/>
          <a:lstStyle/>
          <a:p>
            <a:endParaRPr sz="1872" dirty="0"/>
          </a:p>
        </p:txBody>
      </p:sp>
    </p:spTree>
    <p:extLst>
      <p:ext uri="{BB962C8B-B14F-4D97-AF65-F5344CB8AC3E}">
        <p14:creationId xmlns:p14="http://schemas.microsoft.com/office/powerpoint/2010/main" val="2725743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EF3E0-F028-FC13-C530-D4F10B9F000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3614E8-7A9A-7EA8-2436-6622FEDD656C}"/>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cs typeface="+mn-cs"/>
              </a:rPr>
              <a:t>4.</a:t>
            </a:r>
            <a:r>
              <a:rPr lang="zh-CN" altLang="en-US" sz="4000" kern="1200" dirty="0">
                <a:latin typeface="黑体" panose="02010609060101010101" pitchFamily="49" charset="-122"/>
                <a:ea typeface="黑体" panose="02010609060101010101" pitchFamily="49" charset="-122"/>
                <a:cs typeface="+mn-cs"/>
              </a:rPr>
              <a:t>理 论 依 据</a:t>
            </a:r>
          </a:p>
        </p:txBody>
      </p:sp>
      <p:sp>
        <p:nvSpPr>
          <p:cNvPr id="4" name="页脚占位符 3">
            <a:extLst>
              <a:ext uri="{FF2B5EF4-FFF2-40B4-BE49-F238E27FC236}">
                <a16:creationId xmlns:a16="http://schemas.microsoft.com/office/drawing/2014/main" id="{AA7C6186-4FA4-AF5B-0215-D81BA62F8104}"/>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BD13E585-CD93-3F61-7B84-62945E7A8C90}"/>
              </a:ext>
            </a:extLst>
          </p:cNvPr>
          <p:cNvSpPr>
            <a:spLocks noGrp="1"/>
          </p:cNvSpPr>
          <p:nvPr>
            <p:ph type="sldNum" sz="quarter" idx="11"/>
          </p:nvPr>
        </p:nvSpPr>
        <p:spPr>
          <a:xfrm>
            <a:off x="-78994" y="6421319"/>
            <a:ext cx="639192" cy="457200"/>
          </a:xfrm>
        </p:spPr>
        <p:txBody>
          <a:bodyPr/>
          <a:lstStyle/>
          <a:p>
            <a:pPr>
              <a:defRPr/>
            </a:pPr>
            <a:fld id="{EE1B529C-1E6E-4F5D-9841-856A1415EE4D}" type="slidenum">
              <a:rPr lang="en-US" altLang="zh-CN" sz="2400" smtClean="0"/>
              <a:pPr>
                <a:defRPr/>
              </a:pPr>
              <a:t>7</a:t>
            </a:fld>
            <a:endParaRPr lang="en-US" altLang="zh-CN" sz="2400" dirty="0"/>
          </a:p>
        </p:txBody>
      </p:sp>
      <p:pic>
        <p:nvPicPr>
          <p:cNvPr id="22" name="object 3">
            <a:extLst>
              <a:ext uri="{FF2B5EF4-FFF2-40B4-BE49-F238E27FC236}">
                <a16:creationId xmlns:a16="http://schemas.microsoft.com/office/drawing/2014/main" id="{500D1097-F823-F6A6-A5C3-5D158ED4C30F}"/>
              </a:ext>
            </a:extLst>
          </p:cNvPr>
          <p:cNvPicPr/>
          <p:nvPr/>
        </p:nvPicPr>
        <p:blipFill>
          <a:blip r:embed="rId3" cstate="print"/>
          <a:stretch>
            <a:fillRect/>
          </a:stretch>
        </p:blipFill>
        <p:spPr>
          <a:xfrm>
            <a:off x="2377829" y="2852387"/>
            <a:ext cx="229705" cy="169428"/>
          </a:xfrm>
          <a:prstGeom prst="rect">
            <a:avLst/>
          </a:prstGeom>
        </p:spPr>
      </p:pic>
      <p:grpSp>
        <p:nvGrpSpPr>
          <p:cNvPr id="23" name="object 4">
            <a:extLst>
              <a:ext uri="{FF2B5EF4-FFF2-40B4-BE49-F238E27FC236}">
                <a16:creationId xmlns:a16="http://schemas.microsoft.com/office/drawing/2014/main" id="{E7DA841D-0036-2ACE-7003-BB1F02CE14C6}"/>
              </a:ext>
            </a:extLst>
          </p:cNvPr>
          <p:cNvGrpSpPr/>
          <p:nvPr/>
        </p:nvGrpSpPr>
        <p:grpSpPr>
          <a:xfrm>
            <a:off x="4206613" y="2852388"/>
            <a:ext cx="356871" cy="168275"/>
            <a:chOff x="4206611" y="2543949"/>
            <a:chExt cx="356870" cy="168275"/>
          </a:xfrm>
        </p:grpSpPr>
        <p:pic>
          <p:nvPicPr>
            <p:cNvPr id="24" name="object 5">
              <a:extLst>
                <a:ext uri="{FF2B5EF4-FFF2-40B4-BE49-F238E27FC236}">
                  <a16:creationId xmlns:a16="http://schemas.microsoft.com/office/drawing/2014/main" id="{93D7BA2E-F721-F0DF-37FC-DF5270D5D47E}"/>
                </a:ext>
              </a:extLst>
            </p:cNvPr>
            <p:cNvPicPr/>
            <p:nvPr/>
          </p:nvPicPr>
          <p:blipFill>
            <a:blip r:embed="rId4" cstate="print"/>
            <a:stretch>
              <a:fillRect/>
            </a:stretch>
          </p:blipFill>
          <p:spPr>
            <a:xfrm>
              <a:off x="4206611" y="2543949"/>
              <a:ext cx="202565" cy="167844"/>
            </a:xfrm>
            <a:prstGeom prst="rect">
              <a:avLst/>
            </a:prstGeom>
          </p:spPr>
        </p:pic>
        <p:sp>
          <p:nvSpPr>
            <p:cNvPr id="25" name="object 6">
              <a:extLst>
                <a:ext uri="{FF2B5EF4-FFF2-40B4-BE49-F238E27FC236}">
                  <a16:creationId xmlns:a16="http://schemas.microsoft.com/office/drawing/2014/main" id="{DC24D156-263B-D53A-2D40-E94E0AEBA0CD}"/>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26" name="object 7">
            <a:extLst>
              <a:ext uri="{FF2B5EF4-FFF2-40B4-BE49-F238E27FC236}">
                <a16:creationId xmlns:a16="http://schemas.microsoft.com/office/drawing/2014/main" id="{1675D738-A59A-521F-7AA9-B947DF17B2EC}"/>
              </a:ext>
            </a:extLst>
          </p:cNvPr>
          <p:cNvPicPr/>
          <p:nvPr/>
        </p:nvPicPr>
        <p:blipFill>
          <a:blip r:embed="rId5" cstate="print"/>
          <a:stretch>
            <a:fillRect/>
          </a:stretch>
        </p:blipFill>
        <p:spPr>
          <a:xfrm>
            <a:off x="4609344" y="2907015"/>
            <a:ext cx="64344" cy="110840"/>
          </a:xfrm>
          <a:prstGeom prst="rect">
            <a:avLst/>
          </a:prstGeom>
        </p:spPr>
      </p:pic>
      <p:pic>
        <p:nvPicPr>
          <p:cNvPr id="27" name="object 8">
            <a:extLst>
              <a:ext uri="{FF2B5EF4-FFF2-40B4-BE49-F238E27FC236}">
                <a16:creationId xmlns:a16="http://schemas.microsoft.com/office/drawing/2014/main" id="{BA2FAE5C-312B-C9DD-5F4E-EF08EB31E8A2}"/>
              </a:ext>
            </a:extLst>
          </p:cNvPr>
          <p:cNvPicPr/>
          <p:nvPr/>
        </p:nvPicPr>
        <p:blipFill>
          <a:blip r:embed="rId6" cstate="print"/>
          <a:stretch>
            <a:fillRect/>
          </a:stretch>
        </p:blipFill>
        <p:spPr>
          <a:xfrm>
            <a:off x="7609401" y="2851416"/>
            <a:ext cx="200371" cy="168453"/>
          </a:xfrm>
          <a:prstGeom prst="rect">
            <a:avLst/>
          </a:prstGeom>
        </p:spPr>
      </p:pic>
      <p:sp>
        <p:nvSpPr>
          <p:cNvPr id="28" name="object 9">
            <a:extLst>
              <a:ext uri="{FF2B5EF4-FFF2-40B4-BE49-F238E27FC236}">
                <a16:creationId xmlns:a16="http://schemas.microsoft.com/office/drawing/2014/main" id="{35862AEA-4E82-66E3-CECE-CEF32DD77E10}"/>
              </a:ext>
            </a:extLst>
          </p:cNvPr>
          <p:cNvSpPr/>
          <p:nvPr/>
        </p:nvSpPr>
        <p:spPr>
          <a:xfrm>
            <a:off x="8551711" y="2231756"/>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29" name="object 10">
            <a:extLst>
              <a:ext uri="{FF2B5EF4-FFF2-40B4-BE49-F238E27FC236}">
                <a16:creationId xmlns:a16="http://schemas.microsoft.com/office/drawing/2014/main" id="{B86CADFA-C9B7-5163-FF8F-FF7F38D71E2D}"/>
              </a:ext>
            </a:extLst>
          </p:cNvPr>
          <p:cNvSpPr/>
          <p:nvPr/>
        </p:nvSpPr>
        <p:spPr>
          <a:xfrm>
            <a:off x="8630043" y="2231756"/>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30" name="object 11">
            <a:extLst>
              <a:ext uri="{FF2B5EF4-FFF2-40B4-BE49-F238E27FC236}">
                <a16:creationId xmlns:a16="http://schemas.microsoft.com/office/drawing/2014/main" id="{258E38A0-391B-B4C8-EC7E-9446632F4841}"/>
              </a:ext>
            </a:extLst>
          </p:cNvPr>
          <p:cNvSpPr/>
          <p:nvPr/>
        </p:nvSpPr>
        <p:spPr>
          <a:xfrm>
            <a:off x="8709171" y="2231756"/>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31" name="object 12">
            <a:extLst>
              <a:ext uri="{FF2B5EF4-FFF2-40B4-BE49-F238E27FC236}">
                <a16:creationId xmlns:a16="http://schemas.microsoft.com/office/drawing/2014/main" id="{4D9798FC-9B3B-AAB1-587F-7D1D62950707}"/>
              </a:ext>
            </a:extLst>
          </p:cNvPr>
          <p:cNvPicPr/>
          <p:nvPr/>
        </p:nvPicPr>
        <p:blipFill>
          <a:blip r:embed="rId7" cstate="print"/>
          <a:stretch>
            <a:fillRect/>
          </a:stretch>
        </p:blipFill>
        <p:spPr>
          <a:xfrm>
            <a:off x="9523801" y="2852387"/>
            <a:ext cx="262473" cy="165471"/>
          </a:xfrm>
          <a:prstGeom prst="rect">
            <a:avLst/>
          </a:prstGeom>
        </p:spPr>
      </p:pic>
      <p:pic>
        <p:nvPicPr>
          <p:cNvPr id="32" name="object 13">
            <a:extLst>
              <a:ext uri="{FF2B5EF4-FFF2-40B4-BE49-F238E27FC236}">
                <a16:creationId xmlns:a16="http://schemas.microsoft.com/office/drawing/2014/main" id="{8D08A8D6-2344-8A4E-3228-8D5FC973A464}"/>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1764619"/>
            <a:ext cx="960119" cy="960119"/>
          </a:xfrm>
          <a:prstGeom prst="rect">
            <a:avLst/>
          </a:prstGeom>
        </p:spPr>
      </p:pic>
      <p:pic>
        <p:nvPicPr>
          <p:cNvPr id="33" name="object 14">
            <a:extLst>
              <a:ext uri="{FF2B5EF4-FFF2-40B4-BE49-F238E27FC236}">
                <a16:creationId xmlns:a16="http://schemas.microsoft.com/office/drawing/2014/main" id="{8C5D0FDD-6F19-F479-BBC3-53A8F750CF35}"/>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1764619"/>
            <a:ext cx="960119" cy="960119"/>
          </a:xfrm>
          <a:prstGeom prst="rect">
            <a:avLst/>
          </a:prstGeom>
        </p:spPr>
      </p:pic>
      <p:pic>
        <p:nvPicPr>
          <p:cNvPr id="34" name="object 15">
            <a:extLst>
              <a:ext uri="{FF2B5EF4-FFF2-40B4-BE49-F238E27FC236}">
                <a16:creationId xmlns:a16="http://schemas.microsoft.com/office/drawing/2014/main" id="{A22CFC6B-01C3-9A8F-A61A-478821C0FCAB}"/>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1763857"/>
            <a:ext cx="961643" cy="961643"/>
          </a:xfrm>
          <a:prstGeom prst="rect">
            <a:avLst/>
          </a:prstGeom>
        </p:spPr>
      </p:pic>
      <p:pic>
        <p:nvPicPr>
          <p:cNvPr id="35" name="object 16">
            <a:extLst>
              <a:ext uri="{FF2B5EF4-FFF2-40B4-BE49-F238E27FC236}">
                <a16:creationId xmlns:a16="http://schemas.microsoft.com/office/drawing/2014/main" id="{63CCD402-9EAF-7473-0BE2-BB183E41AE3A}"/>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1763857"/>
            <a:ext cx="961643" cy="961643"/>
          </a:xfrm>
          <a:prstGeom prst="rect">
            <a:avLst/>
          </a:prstGeom>
        </p:spPr>
      </p:pic>
      <p:sp>
        <p:nvSpPr>
          <p:cNvPr id="36" name="object 17">
            <a:extLst>
              <a:ext uri="{FF2B5EF4-FFF2-40B4-BE49-F238E27FC236}">
                <a16:creationId xmlns:a16="http://schemas.microsoft.com/office/drawing/2014/main" id="{AEB930CA-76EC-A096-9531-72BCF3B01B89}"/>
              </a:ext>
            </a:extLst>
          </p:cNvPr>
          <p:cNvSpPr txBox="1"/>
          <p:nvPr/>
        </p:nvSpPr>
        <p:spPr>
          <a:xfrm>
            <a:off x="1257429" y="2079705"/>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37" name="object 18">
            <a:extLst>
              <a:ext uri="{FF2B5EF4-FFF2-40B4-BE49-F238E27FC236}">
                <a16:creationId xmlns:a16="http://schemas.microsoft.com/office/drawing/2014/main" id="{1FCA2284-B4A4-8323-C1EF-C95834BF97CE}"/>
              </a:ext>
            </a:extLst>
          </p:cNvPr>
          <p:cNvSpPr txBox="1"/>
          <p:nvPr/>
        </p:nvSpPr>
        <p:spPr>
          <a:xfrm>
            <a:off x="10359645" y="2079705"/>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38" name="object 19">
            <a:extLst>
              <a:ext uri="{FF2B5EF4-FFF2-40B4-BE49-F238E27FC236}">
                <a16:creationId xmlns:a16="http://schemas.microsoft.com/office/drawing/2014/main" id="{A5F25C4D-EB11-BD43-D8D6-899BBFBBB175}"/>
              </a:ext>
            </a:extLst>
          </p:cNvPr>
          <p:cNvSpPr/>
          <p:nvPr/>
        </p:nvSpPr>
        <p:spPr>
          <a:xfrm>
            <a:off x="5278375" y="2193882"/>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39" name="object 20">
            <a:extLst>
              <a:ext uri="{FF2B5EF4-FFF2-40B4-BE49-F238E27FC236}">
                <a16:creationId xmlns:a16="http://schemas.microsoft.com/office/drawing/2014/main" id="{7F17E843-91A2-C720-1EB0-DAE8F16C6869}"/>
              </a:ext>
            </a:extLst>
          </p:cNvPr>
          <p:cNvSpPr/>
          <p:nvPr/>
        </p:nvSpPr>
        <p:spPr>
          <a:xfrm>
            <a:off x="8811009" y="2193753"/>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40" name="object 21">
            <a:extLst>
              <a:ext uri="{FF2B5EF4-FFF2-40B4-BE49-F238E27FC236}">
                <a16:creationId xmlns:a16="http://schemas.microsoft.com/office/drawing/2014/main" id="{6785A3F0-FB92-7395-DB8C-B3598DB4C61C}"/>
              </a:ext>
            </a:extLst>
          </p:cNvPr>
          <p:cNvSpPr/>
          <p:nvPr/>
        </p:nvSpPr>
        <p:spPr>
          <a:xfrm>
            <a:off x="8245605" y="2246203"/>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41" name="object 22">
            <a:extLst>
              <a:ext uri="{FF2B5EF4-FFF2-40B4-BE49-F238E27FC236}">
                <a16:creationId xmlns:a16="http://schemas.microsoft.com/office/drawing/2014/main" id="{BCEFB653-C508-9770-3289-73D8CCF077CC}"/>
              </a:ext>
            </a:extLst>
          </p:cNvPr>
          <p:cNvSpPr/>
          <p:nvPr/>
        </p:nvSpPr>
        <p:spPr>
          <a:xfrm>
            <a:off x="3333535" y="2231756"/>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42" name="object 23">
            <a:extLst>
              <a:ext uri="{FF2B5EF4-FFF2-40B4-BE49-F238E27FC236}">
                <a16:creationId xmlns:a16="http://schemas.microsoft.com/office/drawing/2014/main" id="{04A44E8E-D200-369A-CB93-EE40F3B0C506}"/>
              </a:ext>
            </a:extLst>
          </p:cNvPr>
          <p:cNvSpPr/>
          <p:nvPr/>
        </p:nvSpPr>
        <p:spPr>
          <a:xfrm>
            <a:off x="3411867" y="2231756"/>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43" name="object 24">
            <a:extLst>
              <a:ext uri="{FF2B5EF4-FFF2-40B4-BE49-F238E27FC236}">
                <a16:creationId xmlns:a16="http://schemas.microsoft.com/office/drawing/2014/main" id="{B20A8AF7-B2AD-F466-FEE2-F43798EE9E03}"/>
              </a:ext>
            </a:extLst>
          </p:cNvPr>
          <p:cNvSpPr/>
          <p:nvPr/>
        </p:nvSpPr>
        <p:spPr>
          <a:xfrm>
            <a:off x="3490995" y="2231756"/>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44" name="object 25">
            <a:extLst>
              <a:ext uri="{FF2B5EF4-FFF2-40B4-BE49-F238E27FC236}">
                <a16:creationId xmlns:a16="http://schemas.microsoft.com/office/drawing/2014/main" id="{53AB8A30-76EC-9939-C822-1E0D8DEE004C}"/>
              </a:ext>
            </a:extLst>
          </p:cNvPr>
          <p:cNvSpPr/>
          <p:nvPr/>
        </p:nvSpPr>
        <p:spPr>
          <a:xfrm>
            <a:off x="3592831" y="2193753"/>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45" name="object 26">
            <a:extLst>
              <a:ext uri="{FF2B5EF4-FFF2-40B4-BE49-F238E27FC236}">
                <a16:creationId xmlns:a16="http://schemas.microsoft.com/office/drawing/2014/main" id="{215C305F-5DAD-761E-2419-923598D90FB3}"/>
              </a:ext>
            </a:extLst>
          </p:cNvPr>
          <p:cNvSpPr/>
          <p:nvPr/>
        </p:nvSpPr>
        <p:spPr>
          <a:xfrm>
            <a:off x="3027429" y="2246203"/>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46" name="object 33">
            <a:extLst>
              <a:ext uri="{FF2B5EF4-FFF2-40B4-BE49-F238E27FC236}">
                <a16:creationId xmlns:a16="http://schemas.microsoft.com/office/drawing/2014/main" id="{2232DA0D-7FB7-F13A-065F-C2CF0A6F531B}"/>
              </a:ext>
            </a:extLst>
          </p:cNvPr>
          <p:cNvGrpSpPr/>
          <p:nvPr/>
        </p:nvGrpSpPr>
        <p:grpSpPr>
          <a:xfrm>
            <a:off x="3137918" y="1477346"/>
            <a:ext cx="586740" cy="581025"/>
            <a:chOff x="3137916" y="1168908"/>
            <a:chExt cx="586740" cy="581025"/>
          </a:xfrm>
        </p:grpSpPr>
        <p:pic>
          <p:nvPicPr>
            <p:cNvPr id="47" name="object 34">
              <a:extLst>
                <a:ext uri="{FF2B5EF4-FFF2-40B4-BE49-F238E27FC236}">
                  <a16:creationId xmlns:a16="http://schemas.microsoft.com/office/drawing/2014/main" id="{D6752529-96E6-C8E8-4A5D-26BE30A1DCCE}"/>
                </a:ext>
              </a:extLst>
            </p:cNvPr>
            <p:cNvPicPr/>
            <p:nvPr/>
          </p:nvPicPr>
          <p:blipFill>
            <a:blip r:embed="rId12" cstate="print"/>
            <a:stretch>
              <a:fillRect/>
            </a:stretch>
          </p:blipFill>
          <p:spPr>
            <a:xfrm>
              <a:off x="3141934" y="1170849"/>
              <a:ext cx="574683" cy="570664"/>
            </a:xfrm>
            <a:prstGeom prst="rect">
              <a:avLst/>
            </a:prstGeom>
          </p:spPr>
        </p:pic>
        <p:sp>
          <p:nvSpPr>
            <p:cNvPr id="48" name="object 35">
              <a:extLst>
                <a:ext uri="{FF2B5EF4-FFF2-40B4-BE49-F238E27FC236}">
                  <a16:creationId xmlns:a16="http://schemas.microsoft.com/office/drawing/2014/main" id="{241E6A86-9417-7503-F103-92C2674DBF28}"/>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49" name="object 36">
              <a:extLst>
                <a:ext uri="{FF2B5EF4-FFF2-40B4-BE49-F238E27FC236}">
                  <a16:creationId xmlns:a16="http://schemas.microsoft.com/office/drawing/2014/main" id="{D93609B2-981F-8C7E-0B99-1717DA141C41}"/>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50" name="object 37">
              <a:extLst>
                <a:ext uri="{FF2B5EF4-FFF2-40B4-BE49-F238E27FC236}">
                  <a16:creationId xmlns:a16="http://schemas.microsoft.com/office/drawing/2014/main" id="{9AFEE494-48F5-9F42-3E7E-6384DD8EF9A7}"/>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51" name="object 38">
            <a:extLst>
              <a:ext uri="{FF2B5EF4-FFF2-40B4-BE49-F238E27FC236}">
                <a16:creationId xmlns:a16="http://schemas.microsoft.com/office/drawing/2014/main" id="{A8FF9BBC-C3CF-1433-44E7-347906317D66}"/>
              </a:ext>
            </a:extLst>
          </p:cNvPr>
          <p:cNvGrpSpPr/>
          <p:nvPr/>
        </p:nvGrpSpPr>
        <p:grpSpPr>
          <a:xfrm>
            <a:off x="8377430" y="1477346"/>
            <a:ext cx="586740" cy="581025"/>
            <a:chOff x="8377428" y="1168908"/>
            <a:chExt cx="586740" cy="581025"/>
          </a:xfrm>
        </p:grpSpPr>
        <p:pic>
          <p:nvPicPr>
            <p:cNvPr id="52" name="object 39">
              <a:extLst>
                <a:ext uri="{FF2B5EF4-FFF2-40B4-BE49-F238E27FC236}">
                  <a16:creationId xmlns:a16="http://schemas.microsoft.com/office/drawing/2014/main" id="{2CBD8A31-AD08-F880-CD09-B400ABF6A1F6}"/>
                </a:ext>
              </a:extLst>
            </p:cNvPr>
            <p:cNvPicPr/>
            <p:nvPr/>
          </p:nvPicPr>
          <p:blipFill>
            <a:blip r:embed="rId12" cstate="print"/>
            <a:stretch>
              <a:fillRect/>
            </a:stretch>
          </p:blipFill>
          <p:spPr>
            <a:xfrm>
              <a:off x="8381446" y="1170849"/>
              <a:ext cx="574683" cy="570664"/>
            </a:xfrm>
            <a:prstGeom prst="rect">
              <a:avLst/>
            </a:prstGeom>
          </p:spPr>
        </p:pic>
        <p:sp>
          <p:nvSpPr>
            <p:cNvPr id="53" name="object 40">
              <a:extLst>
                <a:ext uri="{FF2B5EF4-FFF2-40B4-BE49-F238E27FC236}">
                  <a16:creationId xmlns:a16="http://schemas.microsoft.com/office/drawing/2014/main" id="{B2ED2C3D-10F7-CE55-16CD-6FC9B393694B}"/>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54" name="object 41">
              <a:extLst>
                <a:ext uri="{FF2B5EF4-FFF2-40B4-BE49-F238E27FC236}">
                  <a16:creationId xmlns:a16="http://schemas.microsoft.com/office/drawing/2014/main" id="{35DCEA49-7FA1-CFC8-C7F0-169A32F736FE}"/>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55" name="object 42">
              <a:extLst>
                <a:ext uri="{FF2B5EF4-FFF2-40B4-BE49-F238E27FC236}">
                  <a16:creationId xmlns:a16="http://schemas.microsoft.com/office/drawing/2014/main" id="{39F1256B-0232-A750-F443-83385C9C1794}"/>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56" name="object 43">
            <a:extLst>
              <a:ext uri="{FF2B5EF4-FFF2-40B4-BE49-F238E27FC236}">
                <a16:creationId xmlns:a16="http://schemas.microsoft.com/office/drawing/2014/main" id="{F31D7E3B-38A6-169C-C37F-233769B08919}"/>
              </a:ext>
            </a:extLst>
          </p:cNvPr>
          <p:cNvSpPr txBox="1"/>
          <p:nvPr/>
        </p:nvSpPr>
        <p:spPr>
          <a:xfrm>
            <a:off x="3325115" y="2263858"/>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57" name="object 44">
            <a:extLst>
              <a:ext uri="{FF2B5EF4-FFF2-40B4-BE49-F238E27FC236}">
                <a16:creationId xmlns:a16="http://schemas.microsoft.com/office/drawing/2014/main" id="{71C97132-3DB8-84B1-F783-1704744B6481}"/>
              </a:ext>
            </a:extLst>
          </p:cNvPr>
          <p:cNvPicPr/>
          <p:nvPr/>
        </p:nvPicPr>
        <p:blipFill>
          <a:blip r:embed="rId13" cstate="print"/>
          <a:stretch>
            <a:fillRect/>
          </a:stretch>
        </p:blipFill>
        <p:spPr>
          <a:xfrm>
            <a:off x="3315972" y="2322912"/>
            <a:ext cx="213867" cy="213867"/>
          </a:xfrm>
          <a:prstGeom prst="rect">
            <a:avLst/>
          </a:prstGeom>
        </p:spPr>
      </p:pic>
      <p:sp>
        <p:nvSpPr>
          <p:cNvPr id="58" name="object 45">
            <a:extLst>
              <a:ext uri="{FF2B5EF4-FFF2-40B4-BE49-F238E27FC236}">
                <a16:creationId xmlns:a16="http://schemas.microsoft.com/office/drawing/2014/main" id="{63FDEA76-AF96-981D-60D6-52CDC8A0EE32}"/>
              </a:ext>
            </a:extLst>
          </p:cNvPr>
          <p:cNvSpPr txBox="1"/>
          <p:nvPr/>
        </p:nvSpPr>
        <p:spPr>
          <a:xfrm>
            <a:off x="8561323" y="2263858"/>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59" name="object 46">
            <a:extLst>
              <a:ext uri="{FF2B5EF4-FFF2-40B4-BE49-F238E27FC236}">
                <a16:creationId xmlns:a16="http://schemas.microsoft.com/office/drawing/2014/main" id="{F66AD82B-BD69-44A9-15CA-07CC81EC675F}"/>
              </a:ext>
            </a:extLst>
          </p:cNvPr>
          <p:cNvPicPr/>
          <p:nvPr/>
        </p:nvPicPr>
        <p:blipFill>
          <a:blip r:embed="rId13" cstate="print"/>
          <a:stretch>
            <a:fillRect/>
          </a:stretch>
        </p:blipFill>
        <p:spPr>
          <a:xfrm>
            <a:off x="8550911" y="2322912"/>
            <a:ext cx="213868" cy="213867"/>
          </a:xfrm>
          <a:prstGeom prst="rect">
            <a:avLst/>
          </a:prstGeom>
        </p:spPr>
      </p:pic>
      <p:sp>
        <p:nvSpPr>
          <p:cNvPr id="60" name="object 47">
            <a:extLst>
              <a:ext uri="{FF2B5EF4-FFF2-40B4-BE49-F238E27FC236}">
                <a16:creationId xmlns:a16="http://schemas.microsoft.com/office/drawing/2014/main" id="{E974AA94-78DE-A8B2-A871-8092140CF6F5}"/>
              </a:ext>
            </a:extLst>
          </p:cNvPr>
          <p:cNvSpPr/>
          <p:nvPr/>
        </p:nvSpPr>
        <p:spPr>
          <a:xfrm>
            <a:off x="5269233" y="2594693"/>
            <a:ext cx="1572895" cy="104775"/>
          </a:xfrm>
          <a:custGeom>
            <a:avLst/>
            <a:gdLst/>
            <a:ahLst/>
            <a:cxnLst/>
            <a:rect l="l" t="t" r="r" b="b"/>
            <a:pathLst>
              <a:path w="1572895" h="104775">
                <a:moveTo>
                  <a:pt x="1572514" y="34798"/>
                </a:moveTo>
                <a:lnTo>
                  <a:pt x="1432814" y="34798"/>
                </a:lnTo>
                <a:lnTo>
                  <a:pt x="1432814" y="69723"/>
                </a:lnTo>
                <a:lnTo>
                  <a:pt x="1572514" y="69723"/>
                </a:lnTo>
                <a:lnTo>
                  <a:pt x="1572514" y="34798"/>
                </a:lnTo>
                <a:close/>
              </a:path>
              <a:path w="1572895" h="104775">
                <a:moveTo>
                  <a:pt x="1328039" y="34798"/>
                </a:moveTo>
                <a:lnTo>
                  <a:pt x="1188339" y="34798"/>
                </a:lnTo>
                <a:lnTo>
                  <a:pt x="1188339" y="69723"/>
                </a:lnTo>
                <a:lnTo>
                  <a:pt x="1328039" y="69723"/>
                </a:lnTo>
                <a:lnTo>
                  <a:pt x="1328039" y="34798"/>
                </a:lnTo>
                <a:close/>
              </a:path>
              <a:path w="1572895" h="104775">
                <a:moveTo>
                  <a:pt x="1083564" y="34798"/>
                </a:moveTo>
                <a:lnTo>
                  <a:pt x="943864" y="34798"/>
                </a:lnTo>
                <a:lnTo>
                  <a:pt x="943864" y="69723"/>
                </a:lnTo>
                <a:lnTo>
                  <a:pt x="1083564" y="69723"/>
                </a:lnTo>
                <a:lnTo>
                  <a:pt x="1083564" y="34798"/>
                </a:lnTo>
                <a:close/>
              </a:path>
              <a:path w="1572895" h="104775">
                <a:moveTo>
                  <a:pt x="839089" y="34798"/>
                </a:moveTo>
                <a:lnTo>
                  <a:pt x="699389" y="34798"/>
                </a:lnTo>
                <a:lnTo>
                  <a:pt x="699389" y="69723"/>
                </a:lnTo>
                <a:lnTo>
                  <a:pt x="839089" y="69723"/>
                </a:lnTo>
                <a:lnTo>
                  <a:pt x="839089" y="34798"/>
                </a:lnTo>
                <a:close/>
              </a:path>
              <a:path w="1572895" h="104775">
                <a:moveTo>
                  <a:pt x="594614" y="34798"/>
                </a:moveTo>
                <a:lnTo>
                  <a:pt x="454914" y="34798"/>
                </a:lnTo>
                <a:lnTo>
                  <a:pt x="454914" y="69723"/>
                </a:lnTo>
                <a:lnTo>
                  <a:pt x="594614" y="69723"/>
                </a:lnTo>
                <a:lnTo>
                  <a:pt x="594614" y="34798"/>
                </a:lnTo>
                <a:close/>
              </a:path>
              <a:path w="1572895" h="104775">
                <a:moveTo>
                  <a:pt x="350139" y="34798"/>
                </a:moveTo>
                <a:lnTo>
                  <a:pt x="210439" y="34798"/>
                </a:lnTo>
                <a:lnTo>
                  <a:pt x="210439" y="69723"/>
                </a:lnTo>
                <a:lnTo>
                  <a:pt x="350139" y="69723"/>
                </a:lnTo>
                <a:lnTo>
                  <a:pt x="350139" y="34798"/>
                </a:lnTo>
                <a:close/>
              </a:path>
              <a:path w="1572895" h="104775">
                <a:moveTo>
                  <a:pt x="104775" y="0"/>
                </a:moveTo>
                <a:lnTo>
                  <a:pt x="0" y="52324"/>
                </a:lnTo>
                <a:lnTo>
                  <a:pt x="104775" y="104775"/>
                </a:lnTo>
                <a:lnTo>
                  <a:pt x="104775" y="69723"/>
                </a:lnTo>
                <a:lnTo>
                  <a:pt x="87249" y="69723"/>
                </a:lnTo>
                <a:lnTo>
                  <a:pt x="87249" y="34798"/>
                </a:lnTo>
                <a:lnTo>
                  <a:pt x="104775" y="34798"/>
                </a:lnTo>
                <a:lnTo>
                  <a:pt x="104775" y="0"/>
                </a:lnTo>
                <a:close/>
              </a:path>
              <a:path w="1572895" h="104775">
                <a:moveTo>
                  <a:pt x="104775" y="34798"/>
                </a:moveTo>
                <a:lnTo>
                  <a:pt x="87249" y="34798"/>
                </a:lnTo>
                <a:lnTo>
                  <a:pt x="87249" y="69723"/>
                </a:lnTo>
                <a:lnTo>
                  <a:pt x="104775" y="69723"/>
                </a:lnTo>
                <a:lnTo>
                  <a:pt x="104775" y="34798"/>
                </a:lnTo>
                <a:close/>
              </a:path>
              <a:path w="1572895" h="104775">
                <a:moveTo>
                  <a:pt x="105664" y="34798"/>
                </a:moveTo>
                <a:lnTo>
                  <a:pt x="104775" y="34798"/>
                </a:lnTo>
                <a:lnTo>
                  <a:pt x="104775" y="69723"/>
                </a:lnTo>
                <a:lnTo>
                  <a:pt x="105664" y="69723"/>
                </a:lnTo>
                <a:lnTo>
                  <a:pt x="105664" y="34798"/>
                </a:lnTo>
                <a:close/>
              </a:path>
            </a:pathLst>
          </a:custGeom>
          <a:solidFill>
            <a:srgbClr val="C00000"/>
          </a:solidFill>
        </p:spPr>
        <p:txBody>
          <a:bodyPr wrap="square" lIns="0" tIns="0" rIns="0" bIns="0" rtlCol="0"/>
          <a:lstStyle/>
          <a:p>
            <a:endParaRPr sz="1872"/>
          </a:p>
        </p:txBody>
      </p:sp>
      <p:sp>
        <p:nvSpPr>
          <p:cNvPr id="61" name="object 62">
            <a:extLst>
              <a:ext uri="{FF2B5EF4-FFF2-40B4-BE49-F238E27FC236}">
                <a16:creationId xmlns:a16="http://schemas.microsoft.com/office/drawing/2014/main" id="{0FD8ACB8-2341-C65E-FE3F-DE3D9CFF569E}"/>
              </a:ext>
            </a:extLst>
          </p:cNvPr>
          <p:cNvSpPr txBox="1"/>
          <p:nvPr/>
        </p:nvSpPr>
        <p:spPr>
          <a:xfrm>
            <a:off x="4509198" y="3852769"/>
            <a:ext cx="1489711" cy="258404"/>
          </a:xfrm>
          <a:prstGeom prst="rect">
            <a:avLst/>
          </a:prstGeom>
        </p:spPr>
        <p:txBody>
          <a:bodyPr vert="horz" wrap="square" lIns="0" tIns="12065" rIns="0" bIns="0" rtlCol="0">
            <a:spAutoFit/>
          </a:bodyPr>
          <a:lstStyle/>
          <a:p>
            <a:pPr marL="12701">
              <a:spcBef>
                <a:spcPts val="95"/>
              </a:spcBef>
            </a:pPr>
            <a:r>
              <a:rPr sz="1600" b="1" dirty="0">
                <a:solidFill>
                  <a:srgbClr val="2D75B6"/>
                </a:solidFill>
                <a:latin typeface="Yu Gothic UI"/>
                <a:cs typeface="Yu Gothic UI"/>
              </a:rPr>
              <a:t>Neural</a:t>
            </a:r>
            <a:r>
              <a:rPr sz="1600" b="1" spc="-55" dirty="0">
                <a:solidFill>
                  <a:srgbClr val="2D75B6"/>
                </a:solidFill>
                <a:latin typeface="Yu Gothic UI"/>
                <a:cs typeface="Yu Gothic UI"/>
              </a:rPr>
              <a:t> </a:t>
            </a:r>
            <a:r>
              <a:rPr sz="1600" b="1" spc="-11" dirty="0">
                <a:solidFill>
                  <a:srgbClr val="2D75B6"/>
                </a:solidFill>
                <a:latin typeface="Yu Gothic UI"/>
                <a:cs typeface="Yu Gothic UI"/>
              </a:rPr>
              <a:t>Network</a:t>
            </a:r>
            <a:endParaRPr sz="1600" dirty="0">
              <a:latin typeface="Yu Gothic UI"/>
              <a:cs typeface="Yu Gothic UI"/>
            </a:endParaRPr>
          </a:p>
        </p:txBody>
      </p:sp>
      <p:sp>
        <p:nvSpPr>
          <p:cNvPr id="62" name="object 63">
            <a:extLst>
              <a:ext uri="{FF2B5EF4-FFF2-40B4-BE49-F238E27FC236}">
                <a16:creationId xmlns:a16="http://schemas.microsoft.com/office/drawing/2014/main" id="{74C7CAE6-F427-9424-2362-DE4DA8D4D82C}"/>
              </a:ext>
            </a:extLst>
          </p:cNvPr>
          <p:cNvSpPr txBox="1"/>
          <p:nvPr/>
        </p:nvSpPr>
        <p:spPr>
          <a:xfrm>
            <a:off x="3900318" y="4580985"/>
            <a:ext cx="2108487" cy="289823"/>
          </a:xfrm>
          <a:prstGeom prst="rect">
            <a:avLst/>
          </a:prstGeom>
        </p:spPr>
        <p:txBody>
          <a:bodyPr vert="horz" wrap="square" lIns="0" tIns="12700" rIns="0" bIns="0" rtlCol="0">
            <a:spAutoFit/>
          </a:bodyPr>
          <a:lstStyle/>
          <a:p>
            <a:pPr marR="5716" algn="r">
              <a:spcBef>
                <a:spcPts val="100"/>
              </a:spcBef>
            </a:pPr>
            <a:r>
              <a:rPr sz="1800" b="1" dirty="0">
                <a:latin typeface="Yu Gothic UI"/>
                <a:cs typeface="Yu Gothic UI"/>
              </a:rPr>
              <a:t>Target</a:t>
            </a:r>
            <a:r>
              <a:rPr sz="1800" b="1" spc="-31" dirty="0">
                <a:latin typeface="Yu Gothic UI"/>
                <a:cs typeface="Yu Gothic UI"/>
              </a:rPr>
              <a:t> </a:t>
            </a:r>
            <a:r>
              <a:rPr sz="1800" b="1" spc="-11" dirty="0">
                <a:latin typeface="Yu Gothic UI"/>
                <a:cs typeface="Yu Gothic UI"/>
              </a:rPr>
              <a:t>Distribution</a:t>
            </a:r>
            <a:endParaRPr sz="1800" dirty="0">
              <a:latin typeface="Yu Gothic UI"/>
              <a:cs typeface="Yu Gothic UI"/>
            </a:endParaRPr>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7B0275C7-3A27-DFBF-6BDE-BC4368D82809}"/>
                  </a:ext>
                </a:extLst>
              </p:cNvPr>
              <p:cNvSpPr txBox="1"/>
              <p:nvPr/>
            </p:nvSpPr>
            <p:spPr>
              <a:xfrm>
                <a:off x="5487469" y="1772800"/>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63" name="文本框 62">
                <a:extLst>
                  <a:ext uri="{FF2B5EF4-FFF2-40B4-BE49-F238E27FC236}">
                    <a16:creationId xmlns:a16="http://schemas.microsoft.com/office/drawing/2014/main" id="{11B0BB32-CB07-155D-6E3F-68CC20082B28}"/>
                  </a:ext>
                </a:extLst>
              </p:cNvPr>
              <p:cNvSpPr txBox="1">
                <a:spLocks noRot="1" noChangeAspect="1" noMove="1" noResize="1" noEditPoints="1" noAdjustHandles="1" noChangeArrowheads="1" noChangeShapeType="1" noTextEdit="1"/>
              </p:cNvSpPr>
              <p:nvPr/>
            </p:nvSpPr>
            <p:spPr>
              <a:xfrm>
                <a:off x="5487469" y="1772800"/>
                <a:ext cx="1217064" cy="307777"/>
              </a:xfrm>
              <a:prstGeom prst="rect">
                <a:avLst/>
              </a:prstGeom>
              <a:blipFill>
                <a:blip r:embed="rId14"/>
                <a:stretch>
                  <a:fillRect l="-4000" r="-650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E8BE10F3-A6B3-2F5F-A60D-FB3013645E03}"/>
                  </a:ext>
                </a:extLst>
              </p:cNvPr>
              <p:cNvSpPr txBox="1"/>
              <p:nvPr/>
            </p:nvSpPr>
            <p:spPr>
              <a:xfrm>
                <a:off x="5487469" y="275398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rPr>
                        <m:t>𝑞</m:t>
                      </m:r>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r>
                            <a:rPr lang="en-US" altLang="zh-CN" sz="2000" i="1">
                              <a:solidFill>
                                <a:srgbClr val="C00000"/>
                              </a:solidFill>
                              <a:latin typeface="Cambria Math" panose="02040503050406030204" pitchFamily="18" charset="0"/>
                            </a:rPr>
                            <m:t>−1</m:t>
                          </m:r>
                        </m:sub>
                      </m:sSub>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sub>
                      </m:sSub>
                      <m:r>
                        <a:rPr lang="en-US" altLang="zh-CN" sz="2000" i="1">
                          <a:solidFill>
                            <a:srgbClr val="C00000"/>
                          </a:solidFill>
                          <a:latin typeface="Cambria Math" panose="02040503050406030204" pitchFamily="18" charset="0"/>
                        </a:rPr>
                        <m:t>)</m:t>
                      </m:r>
                    </m:oMath>
                  </m:oMathPara>
                </a14:m>
                <a:endParaRPr lang="zh-CN" altLang="en-US" sz="2000" dirty="0">
                  <a:solidFill>
                    <a:srgbClr val="C00000"/>
                  </a:solidFill>
                </a:endParaRPr>
              </a:p>
            </p:txBody>
          </p:sp>
        </mc:Choice>
        <mc:Fallback xmlns="">
          <p:sp>
            <p:nvSpPr>
              <p:cNvPr id="64" name="文本框 63">
                <a:extLst>
                  <a:ext uri="{FF2B5EF4-FFF2-40B4-BE49-F238E27FC236}">
                    <a16:creationId xmlns:a16="http://schemas.microsoft.com/office/drawing/2014/main" id="{E2361AF4-F507-0367-F7BF-94FA3E8B9BF6}"/>
                  </a:ext>
                </a:extLst>
              </p:cNvPr>
              <p:cNvSpPr txBox="1">
                <a:spLocks noRot="1" noChangeAspect="1" noMove="1" noResize="1" noEditPoints="1" noAdjustHandles="1" noChangeArrowheads="1" noChangeShapeType="1" noTextEdit="1"/>
              </p:cNvSpPr>
              <p:nvPr/>
            </p:nvSpPr>
            <p:spPr>
              <a:xfrm>
                <a:off x="5487469" y="2753984"/>
                <a:ext cx="1217064" cy="307777"/>
              </a:xfrm>
              <a:prstGeom prst="rect">
                <a:avLst/>
              </a:prstGeom>
              <a:blipFill>
                <a:blip r:embed="rId15"/>
                <a:stretch>
                  <a:fillRect l="-4000" r="-650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EE9C51CF-77B5-89BC-AFD9-793E85AC2543}"/>
                  </a:ext>
                </a:extLst>
              </p:cNvPr>
              <p:cNvSpPr txBox="1"/>
              <p:nvPr/>
            </p:nvSpPr>
            <p:spPr>
              <a:xfrm>
                <a:off x="6441042" y="3813258"/>
                <a:ext cx="1340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𝑝</m:t>
                          </m:r>
                        </m:e>
                        <m:sub>
                          <m:r>
                            <a:rPr lang="zh-CN" altLang="en-US" sz="2000" i="1">
                              <a:solidFill>
                                <a:schemeClr val="tx1"/>
                              </a:solidFill>
                              <a:latin typeface="Cambria Math" panose="02040503050406030204" pitchFamily="18" charset="0"/>
                            </a:rPr>
                            <m:t>𝜃</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−1</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sub>
                      </m:sSub>
                      <m:r>
                        <a:rPr lang="en-US" altLang="zh-CN" sz="2000" i="1">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65" name="文本框 64">
                <a:extLst>
                  <a:ext uri="{FF2B5EF4-FFF2-40B4-BE49-F238E27FC236}">
                    <a16:creationId xmlns:a16="http://schemas.microsoft.com/office/drawing/2014/main" id="{EE9C51CF-77B5-89BC-AFD9-793E85AC2543}"/>
                  </a:ext>
                </a:extLst>
              </p:cNvPr>
              <p:cNvSpPr txBox="1">
                <a:spLocks noRot="1" noChangeAspect="1" noMove="1" noResize="1" noEditPoints="1" noAdjustHandles="1" noChangeArrowheads="1" noChangeShapeType="1" noTextEdit="1"/>
              </p:cNvSpPr>
              <p:nvPr/>
            </p:nvSpPr>
            <p:spPr>
              <a:xfrm>
                <a:off x="6441042" y="3813258"/>
                <a:ext cx="1340752" cy="307777"/>
              </a:xfrm>
              <a:prstGeom prst="rect">
                <a:avLst/>
              </a:prstGeom>
              <a:blipFill>
                <a:blip r:embed="rId16"/>
                <a:stretch>
                  <a:fillRect l="-3636" r="-5909"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1711C819-91E8-A5A3-C5B0-7E46195BD5C9}"/>
                  </a:ext>
                </a:extLst>
              </p:cNvPr>
              <p:cNvSpPr txBox="1"/>
              <p:nvPr/>
            </p:nvSpPr>
            <p:spPr>
              <a:xfrm>
                <a:off x="6416675" y="4553429"/>
                <a:ext cx="113903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𝑞</m:t>
                      </m:r>
                      <m:d>
                        <m:dPr>
                          <m:ctrlPr>
                            <a:rPr lang="en-US" altLang="zh-CN" sz="2000" i="1">
                              <a:solidFill>
                                <a:schemeClr val="tx1"/>
                              </a:solidFill>
                              <a:latin typeface="Cambria Math" panose="02040503050406030204" pitchFamily="18" charset="0"/>
                            </a:rPr>
                          </m:ctrlPr>
                        </m:dPr>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sub>
                          </m:sSub>
                        </m:e>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e>
                      </m:d>
                    </m:oMath>
                  </m:oMathPara>
                </a14:m>
                <a:endParaRPr lang="zh-CN" altLang="en-US" sz="2000" dirty="0">
                  <a:solidFill>
                    <a:schemeClr val="tx1"/>
                  </a:solidFill>
                </a:endParaRPr>
              </a:p>
            </p:txBody>
          </p:sp>
        </mc:Choice>
        <mc:Fallback xmlns="">
          <p:sp>
            <p:nvSpPr>
              <p:cNvPr id="66" name="文本框 65">
                <a:extLst>
                  <a:ext uri="{FF2B5EF4-FFF2-40B4-BE49-F238E27FC236}">
                    <a16:creationId xmlns:a16="http://schemas.microsoft.com/office/drawing/2014/main" id="{1711C819-91E8-A5A3-C5B0-7E46195BD5C9}"/>
                  </a:ext>
                </a:extLst>
              </p:cNvPr>
              <p:cNvSpPr txBox="1">
                <a:spLocks noRot="1" noChangeAspect="1" noMove="1" noResize="1" noEditPoints="1" noAdjustHandles="1" noChangeArrowheads="1" noChangeShapeType="1" noTextEdit="1"/>
              </p:cNvSpPr>
              <p:nvPr/>
            </p:nvSpPr>
            <p:spPr>
              <a:xfrm>
                <a:off x="6416675" y="4553429"/>
                <a:ext cx="1139030" cy="307777"/>
              </a:xfrm>
              <a:prstGeom prst="rect">
                <a:avLst/>
              </a:prstGeom>
              <a:blipFill>
                <a:blip r:embed="rId17"/>
                <a:stretch>
                  <a:fillRect l="-4301" b="-30000"/>
                </a:stretch>
              </a:blipFill>
            </p:spPr>
            <p:txBody>
              <a:bodyPr/>
              <a:lstStyle/>
              <a:p>
                <a:r>
                  <a:rPr lang="zh-CN" altLang="en-US">
                    <a:noFill/>
                  </a:rPr>
                  <a:t> </a:t>
                </a:r>
              </a:p>
            </p:txBody>
          </p:sp>
        </mc:Fallback>
      </mc:AlternateContent>
      <p:grpSp>
        <p:nvGrpSpPr>
          <p:cNvPr id="69" name="object 82">
            <a:extLst>
              <a:ext uri="{FF2B5EF4-FFF2-40B4-BE49-F238E27FC236}">
                <a16:creationId xmlns:a16="http://schemas.microsoft.com/office/drawing/2014/main" id="{45BE9B0A-7FA5-4844-0A97-23CC2E334448}"/>
              </a:ext>
            </a:extLst>
          </p:cNvPr>
          <p:cNvGrpSpPr/>
          <p:nvPr/>
        </p:nvGrpSpPr>
        <p:grpSpPr>
          <a:xfrm>
            <a:off x="5818634" y="1163547"/>
            <a:ext cx="586740" cy="588645"/>
            <a:chOff x="5818632" y="1645920"/>
            <a:chExt cx="586740" cy="588645"/>
          </a:xfrm>
        </p:grpSpPr>
        <p:pic>
          <p:nvPicPr>
            <p:cNvPr id="70" name="object 83">
              <a:extLst>
                <a:ext uri="{FF2B5EF4-FFF2-40B4-BE49-F238E27FC236}">
                  <a16:creationId xmlns:a16="http://schemas.microsoft.com/office/drawing/2014/main" id="{B9DF1B1C-D377-8F9C-7F90-1C94D50FB2C2}"/>
                </a:ext>
              </a:extLst>
            </p:cNvPr>
            <p:cNvPicPr/>
            <p:nvPr/>
          </p:nvPicPr>
          <p:blipFill>
            <a:blip r:embed="rId18" cstate="print"/>
            <a:stretch>
              <a:fillRect/>
            </a:stretch>
          </p:blipFill>
          <p:spPr>
            <a:xfrm>
              <a:off x="5818632" y="1645920"/>
              <a:ext cx="586739" cy="588263"/>
            </a:xfrm>
            <a:prstGeom prst="rect">
              <a:avLst/>
            </a:prstGeom>
          </p:spPr>
        </p:pic>
        <p:sp>
          <p:nvSpPr>
            <p:cNvPr id="71" name="object 84">
              <a:extLst>
                <a:ext uri="{FF2B5EF4-FFF2-40B4-BE49-F238E27FC236}">
                  <a16:creationId xmlns:a16="http://schemas.microsoft.com/office/drawing/2014/main" id="{7EB41BD8-F3FB-7D95-03CE-11E52C227B4B}"/>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sz="1872"/>
            </a:p>
          </p:txBody>
        </p:sp>
        <p:sp>
          <p:nvSpPr>
            <p:cNvPr id="72" name="object 85">
              <a:extLst>
                <a:ext uri="{FF2B5EF4-FFF2-40B4-BE49-F238E27FC236}">
                  <a16:creationId xmlns:a16="http://schemas.microsoft.com/office/drawing/2014/main" id="{94693C39-470A-D884-1FCF-85AB5B406DAD}"/>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sz="1872"/>
            </a:p>
          </p:txBody>
        </p:sp>
        <p:sp>
          <p:nvSpPr>
            <p:cNvPr id="73" name="object 86">
              <a:extLst>
                <a:ext uri="{FF2B5EF4-FFF2-40B4-BE49-F238E27FC236}">
                  <a16:creationId xmlns:a16="http://schemas.microsoft.com/office/drawing/2014/main" id="{F281FAE2-B7DD-67B4-7F07-E4FD3AD07EB0}"/>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sz="1872"/>
            </a:p>
          </p:txBody>
        </p:sp>
      </p:grpSp>
      <p:pic>
        <p:nvPicPr>
          <p:cNvPr id="74" name="object 83">
            <a:hlinkClick r:id="rId19" action="ppaction://hlinksldjump"/>
            <a:extLst>
              <a:ext uri="{FF2B5EF4-FFF2-40B4-BE49-F238E27FC236}">
                <a16:creationId xmlns:a16="http://schemas.microsoft.com/office/drawing/2014/main" id="{B5EC83C8-A3BF-8A12-EB27-9DD096AB482A}"/>
              </a:ext>
            </a:extLst>
          </p:cNvPr>
          <p:cNvPicPr/>
          <p:nvPr/>
        </p:nvPicPr>
        <p:blipFill>
          <a:blip r:embed="rId18" cstate="print"/>
          <a:stretch>
            <a:fillRect/>
          </a:stretch>
        </p:blipFill>
        <p:spPr>
          <a:xfrm>
            <a:off x="5818634" y="3121688"/>
            <a:ext cx="586739" cy="588263"/>
          </a:xfrm>
          <a:prstGeom prst="rect">
            <a:avLst/>
          </a:prstGeom>
        </p:spPr>
      </p:pic>
      <p:sp>
        <p:nvSpPr>
          <p:cNvPr id="75" name="文本框 74">
            <a:extLst>
              <a:ext uri="{FF2B5EF4-FFF2-40B4-BE49-F238E27FC236}">
                <a16:creationId xmlns:a16="http://schemas.microsoft.com/office/drawing/2014/main" id="{B2349A7D-53E5-64A8-431C-C56180217722}"/>
              </a:ext>
            </a:extLst>
          </p:cNvPr>
          <p:cNvSpPr txBox="1"/>
          <p:nvPr/>
        </p:nvSpPr>
        <p:spPr>
          <a:xfrm>
            <a:off x="5915980" y="3244334"/>
            <a:ext cx="360040" cy="369332"/>
          </a:xfrm>
          <a:prstGeom prst="rect">
            <a:avLst/>
          </a:prstGeom>
          <a:noFill/>
        </p:spPr>
        <p:txBody>
          <a:bodyPr wrap="square" rtlCol="0">
            <a:spAutoFit/>
          </a:bodyPr>
          <a:lstStyle/>
          <a:p>
            <a:pPr algn="ctr"/>
            <a:r>
              <a:rPr lang="en-US" altLang="zh-CN" dirty="0">
                <a:solidFill>
                  <a:schemeClr val="tx2">
                    <a:lumMod val="75000"/>
                  </a:schemeClr>
                </a:solidFill>
              </a:rPr>
              <a:t>?</a:t>
            </a:r>
            <a:endParaRPr lang="zh-CN" altLang="en-US" dirty="0">
              <a:solidFill>
                <a:schemeClr val="tx2">
                  <a:lumMod val="75000"/>
                </a:schemeClr>
              </a:solidFill>
            </a:endParaRPr>
          </a:p>
        </p:txBody>
      </p:sp>
      <p:sp>
        <p:nvSpPr>
          <p:cNvPr id="7" name="矩形 6">
            <a:extLst>
              <a:ext uri="{FF2B5EF4-FFF2-40B4-BE49-F238E27FC236}">
                <a16:creationId xmlns:a16="http://schemas.microsoft.com/office/drawing/2014/main" id="{0A54C1E1-5BC2-A0DC-72C4-007B2BFB4B77}"/>
              </a:ext>
            </a:extLst>
          </p:cNvPr>
          <p:cNvSpPr/>
          <p:nvPr/>
        </p:nvSpPr>
        <p:spPr bwMode="auto">
          <a:xfrm>
            <a:off x="4609344" y="4941168"/>
            <a:ext cx="659889" cy="36738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8" name="矩形 7">
            <a:extLst>
              <a:ext uri="{FF2B5EF4-FFF2-40B4-BE49-F238E27FC236}">
                <a16:creationId xmlns:a16="http://schemas.microsoft.com/office/drawing/2014/main" id="{0E4CDC36-9B44-90A6-379C-5A7FF9152235}"/>
              </a:ext>
            </a:extLst>
          </p:cNvPr>
          <p:cNvSpPr/>
          <p:nvPr/>
        </p:nvSpPr>
        <p:spPr bwMode="auto">
          <a:xfrm>
            <a:off x="6683881" y="5006591"/>
            <a:ext cx="852279" cy="24235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764381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p:bldP spid="64" grpId="0"/>
      <p:bldP spid="65" grpId="0"/>
      <p:bldP spid="66" grpId="0"/>
      <p:bldP spid="7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5B970-F49D-47AC-BA4E-D3289A6CC84A}"/>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rPr>
              <a:t>4.</a:t>
            </a:r>
            <a:r>
              <a:rPr lang="zh-CN" altLang="en-US" sz="4000" kern="1200" dirty="0">
                <a:latin typeface="黑体" panose="02010609060101010101" pitchFamily="49" charset="-122"/>
                <a:ea typeface="黑体" panose="02010609060101010101" pitchFamily="49" charset="-122"/>
              </a:rPr>
              <a:t>理 论 依 据</a:t>
            </a:r>
            <a:endParaRPr lang="zh-CN" altLang="en-US" sz="4000" kern="1200" dirty="0">
              <a:latin typeface="黑体" panose="02010609060101010101" pitchFamily="49" charset="-122"/>
              <a:ea typeface="黑体" panose="02010609060101010101" pitchFamily="49" charset="-122"/>
              <a:cs typeface="+mn-cs"/>
            </a:endParaRPr>
          </a:p>
        </p:txBody>
      </p:sp>
      <p:sp>
        <p:nvSpPr>
          <p:cNvPr id="4" name="页脚占位符 3">
            <a:extLst>
              <a:ext uri="{FF2B5EF4-FFF2-40B4-BE49-F238E27FC236}">
                <a16:creationId xmlns:a16="http://schemas.microsoft.com/office/drawing/2014/main" id="{12F5566F-4A6A-4105-8885-80FA6DD1C32D}"/>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p:sp>
        <p:nvSpPr>
          <p:cNvPr id="5" name="灯片编号占位符 4">
            <a:extLst>
              <a:ext uri="{FF2B5EF4-FFF2-40B4-BE49-F238E27FC236}">
                <a16:creationId xmlns:a16="http://schemas.microsoft.com/office/drawing/2014/main" id="{0B9A0A95-5422-4A22-B136-E6F8D26F8E61}"/>
              </a:ext>
            </a:extLst>
          </p:cNvPr>
          <p:cNvSpPr>
            <a:spLocks noGrp="1"/>
          </p:cNvSpPr>
          <p:nvPr>
            <p:ph type="sldNum" sz="quarter" idx="11"/>
          </p:nvPr>
        </p:nvSpPr>
        <p:spPr>
          <a:xfrm>
            <a:off x="-78994" y="6421319"/>
            <a:ext cx="639192" cy="457200"/>
          </a:xfrm>
        </p:spPr>
        <p:txBody>
          <a:bodyPr/>
          <a:lstStyle/>
          <a:p>
            <a:pPr>
              <a:defRPr/>
            </a:pPr>
            <a:fld id="{EE1B529C-1E6E-4F5D-9841-856A1415EE4D}" type="slidenum">
              <a:rPr lang="en-US" altLang="zh-CN" sz="2400" smtClean="0"/>
              <a:pPr>
                <a:defRPr/>
              </a:pPr>
              <a:t>8</a:t>
            </a:fld>
            <a:endParaRPr lang="en-US" altLang="zh-CN" sz="2400" dirty="0"/>
          </a:p>
        </p:txBody>
      </p:sp>
      <p:pic>
        <p:nvPicPr>
          <p:cNvPr id="22" name="object 3">
            <a:extLst>
              <a:ext uri="{FF2B5EF4-FFF2-40B4-BE49-F238E27FC236}">
                <a16:creationId xmlns:a16="http://schemas.microsoft.com/office/drawing/2014/main" id="{94637FCB-985E-FE84-BAE2-934BA35D05DB}"/>
              </a:ext>
            </a:extLst>
          </p:cNvPr>
          <p:cNvPicPr/>
          <p:nvPr/>
        </p:nvPicPr>
        <p:blipFill>
          <a:blip r:embed="rId3" cstate="print"/>
          <a:stretch>
            <a:fillRect/>
          </a:stretch>
        </p:blipFill>
        <p:spPr>
          <a:xfrm>
            <a:off x="2377829" y="2852387"/>
            <a:ext cx="229705" cy="169428"/>
          </a:xfrm>
          <a:prstGeom prst="rect">
            <a:avLst/>
          </a:prstGeom>
        </p:spPr>
      </p:pic>
      <p:grpSp>
        <p:nvGrpSpPr>
          <p:cNvPr id="23" name="object 4">
            <a:extLst>
              <a:ext uri="{FF2B5EF4-FFF2-40B4-BE49-F238E27FC236}">
                <a16:creationId xmlns:a16="http://schemas.microsoft.com/office/drawing/2014/main" id="{1A995C6F-D39A-B14F-CB12-749C7F8EF86C}"/>
              </a:ext>
            </a:extLst>
          </p:cNvPr>
          <p:cNvGrpSpPr/>
          <p:nvPr/>
        </p:nvGrpSpPr>
        <p:grpSpPr>
          <a:xfrm>
            <a:off x="4206613" y="2852388"/>
            <a:ext cx="356871" cy="168275"/>
            <a:chOff x="4206611" y="2543949"/>
            <a:chExt cx="356870" cy="168275"/>
          </a:xfrm>
        </p:grpSpPr>
        <p:pic>
          <p:nvPicPr>
            <p:cNvPr id="24" name="object 5">
              <a:extLst>
                <a:ext uri="{FF2B5EF4-FFF2-40B4-BE49-F238E27FC236}">
                  <a16:creationId xmlns:a16="http://schemas.microsoft.com/office/drawing/2014/main" id="{315671AE-337E-3693-850D-DC0F4ED73690}"/>
                </a:ext>
              </a:extLst>
            </p:cNvPr>
            <p:cNvPicPr/>
            <p:nvPr/>
          </p:nvPicPr>
          <p:blipFill>
            <a:blip r:embed="rId4" cstate="print"/>
            <a:stretch>
              <a:fillRect/>
            </a:stretch>
          </p:blipFill>
          <p:spPr>
            <a:xfrm>
              <a:off x="4206611" y="2543949"/>
              <a:ext cx="202565" cy="167844"/>
            </a:xfrm>
            <a:prstGeom prst="rect">
              <a:avLst/>
            </a:prstGeom>
          </p:spPr>
        </p:pic>
        <p:sp>
          <p:nvSpPr>
            <p:cNvPr id="25" name="object 6">
              <a:extLst>
                <a:ext uri="{FF2B5EF4-FFF2-40B4-BE49-F238E27FC236}">
                  <a16:creationId xmlns:a16="http://schemas.microsoft.com/office/drawing/2014/main" id="{EE3E4E5E-B77E-2037-0691-517E87C9950C}"/>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26" name="object 7">
            <a:extLst>
              <a:ext uri="{FF2B5EF4-FFF2-40B4-BE49-F238E27FC236}">
                <a16:creationId xmlns:a16="http://schemas.microsoft.com/office/drawing/2014/main" id="{F9D29F8B-6F55-4025-A69C-38BB8AA1F4EC}"/>
              </a:ext>
            </a:extLst>
          </p:cNvPr>
          <p:cNvPicPr/>
          <p:nvPr/>
        </p:nvPicPr>
        <p:blipFill>
          <a:blip r:embed="rId5" cstate="print"/>
          <a:stretch>
            <a:fillRect/>
          </a:stretch>
        </p:blipFill>
        <p:spPr>
          <a:xfrm>
            <a:off x="4609344" y="2907015"/>
            <a:ext cx="64344" cy="110840"/>
          </a:xfrm>
          <a:prstGeom prst="rect">
            <a:avLst/>
          </a:prstGeom>
        </p:spPr>
      </p:pic>
      <p:pic>
        <p:nvPicPr>
          <p:cNvPr id="27" name="object 8">
            <a:extLst>
              <a:ext uri="{FF2B5EF4-FFF2-40B4-BE49-F238E27FC236}">
                <a16:creationId xmlns:a16="http://schemas.microsoft.com/office/drawing/2014/main" id="{B0ADF946-51CD-65EA-16C2-AF293216DFBB}"/>
              </a:ext>
            </a:extLst>
          </p:cNvPr>
          <p:cNvPicPr/>
          <p:nvPr/>
        </p:nvPicPr>
        <p:blipFill>
          <a:blip r:embed="rId6" cstate="print"/>
          <a:stretch>
            <a:fillRect/>
          </a:stretch>
        </p:blipFill>
        <p:spPr>
          <a:xfrm>
            <a:off x="7609401" y="2851416"/>
            <a:ext cx="200371" cy="168453"/>
          </a:xfrm>
          <a:prstGeom prst="rect">
            <a:avLst/>
          </a:prstGeom>
        </p:spPr>
      </p:pic>
      <p:sp>
        <p:nvSpPr>
          <p:cNvPr id="28" name="object 9">
            <a:extLst>
              <a:ext uri="{FF2B5EF4-FFF2-40B4-BE49-F238E27FC236}">
                <a16:creationId xmlns:a16="http://schemas.microsoft.com/office/drawing/2014/main" id="{8D2B937D-E163-9F9F-4F57-3BBB0B1C870C}"/>
              </a:ext>
            </a:extLst>
          </p:cNvPr>
          <p:cNvSpPr/>
          <p:nvPr/>
        </p:nvSpPr>
        <p:spPr>
          <a:xfrm>
            <a:off x="8551711" y="2231756"/>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29" name="object 10">
            <a:extLst>
              <a:ext uri="{FF2B5EF4-FFF2-40B4-BE49-F238E27FC236}">
                <a16:creationId xmlns:a16="http://schemas.microsoft.com/office/drawing/2014/main" id="{A967F08A-FDFB-07A8-66FE-674146383C4C}"/>
              </a:ext>
            </a:extLst>
          </p:cNvPr>
          <p:cNvSpPr/>
          <p:nvPr/>
        </p:nvSpPr>
        <p:spPr>
          <a:xfrm>
            <a:off x="8630043" y="2231756"/>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30" name="object 11">
            <a:extLst>
              <a:ext uri="{FF2B5EF4-FFF2-40B4-BE49-F238E27FC236}">
                <a16:creationId xmlns:a16="http://schemas.microsoft.com/office/drawing/2014/main" id="{178B03EE-4139-8AF0-CB18-9F33E47DD79E}"/>
              </a:ext>
            </a:extLst>
          </p:cNvPr>
          <p:cNvSpPr/>
          <p:nvPr/>
        </p:nvSpPr>
        <p:spPr>
          <a:xfrm>
            <a:off x="8709171" y="2231756"/>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31" name="object 12">
            <a:extLst>
              <a:ext uri="{FF2B5EF4-FFF2-40B4-BE49-F238E27FC236}">
                <a16:creationId xmlns:a16="http://schemas.microsoft.com/office/drawing/2014/main" id="{58F51C31-3720-2A5F-0CB4-AC302465958E}"/>
              </a:ext>
            </a:extLst>
          </p:cNvPr>
          <p:cNvPicPr/>
          <p:nvPr/>
        </p:nvPicPr>
        <p:blipFill>
          <a:blip r:embed="rId7" cstate="print"/>
          <a:stretch>
            <a:fillRect/>
          </a:stretch>
        </p:blipFill>
        <p:spPr>
          <a:xfrm>
            <a:off x="9523801" y="2852387"/>
            <a:ext cx="262473" cy="165471"/>
          </a:xfrm>
          <a:prstGeom prst="rect">
            <a:avLst/>
          </a:prstGeom>
        </p:spPr>
      </p:pic>
      <p:pic>
        <p:nvPicPr>
          <p:cNvPr id="32" name="object 13">
            <a:extLst>
              <a:ext uri="{FF2B5EF4-FFF2-40B4-BE49-F238E27FC236}">
                <a16:creationId xmlns:a16="http://schemas.microsoft.com/office/drawing/2014/main" id="{B8CDBBEE-20DD-308F-2AF0-61AE9331DF18}"/>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1764619"/>
            <a:ext cx="960119" cy="960119"/>
          </a:xfrm>
          <a:prstGeom prst="rect">
            <a:avLst/>
          </a:prstGeom>
        </p:spPr>
      </p:pic>
      <p:pic>
        <p:nvPicPr>
          <p:cNvPr id="33" name="object 14">
            <a:extLst>
              <a:ext uri="{FF2B5EF4-FFF2-40B4-BE49-F238E27FC236}">
                <a16:creationId xmlns:a16="http://schemas.microsoft.com/office/drawing/2014/main" id="{501B8926-2B19-EAC2-D388-6A0955064A42}"/>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1764619"/>
            <a:ext cx="960119" cy="960119"/>
          </a:xfrm>
          <a:prstGeom prst="rect">
            <a:avLst/>
          </a:prstGeom>
        </p:spPr>
      </p:pic>
      <p:pic>
        <p:nvPicPr>
          <p:cNvPr id="34" name="object 15">
            <a:extLst>
              <a:ext uri="{FF2B5EF4-FFF2-40B4-BE49-F238E27FC236}">
                <a16:creationId xmlns:a16="http://schemas.microsoft.com/office/drawing/2014/main" id="{93BA0399-A466-4FB6-1706-D113F1B10751}"/>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1763857"/>
            <a:ext cx="961643" cy="961643"/>
          </a:xfrm>
          <a:prstGeom prst="rect">
            <a:avLst/>
          </a:prstGeom>
        </p:spPr>
      </p:pic>
      <p:pic>
        <p:nvPicPr>
          <p:cNvPr id="35" name="object 16">
            <a:extLst>
              <a:ext uri="{FF2B5EF4-FFF2-40B4-BE49-F238E27FC236}">
                <a16:creationId xmlns:a16="http://schemas.microsoft.com/office/drawing/2014/main" id="{1C9C5093-052B-BC9E-5D07-4B9A44ADFF66}"/>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1763857"/>
            <a:ext cx="961643" cy="961643"/>
          </a:xfrm>
          <a:prstGeom prst="rect">
            <a:avLst/>
          </a:prstGeom>
        </p:spPr>
      </p:pic>
      <p:sp>
        <p:nvSpPr>
          <p:cNvPr id="36" name="object 17">
            <a:extLst>
              <a:ext uri="{FF2B5EF4-FFF2-40B4-BE49-F238E27FC236}">
                <a16:creationId xmlns:a16="http://schemas.microsoft.com/office/drawing/2014/main" id="{A491F0F7-B308-3A55-50F6-0E842740D67A}"/>
              </a:ext>
            </a:extLst>
          </p:cNvPr>
          <p:cNvSpPr txBox="1"/>
          <p:nvPr/>
        </p:nvSpPr>
        <p:spPr>
          <a:xfrm>
            <a:off x="1257429" y="2079705"/>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37" name="object 18">
            <a:extLst>
              <a:ext uri="{FF2B5EF4-FFF2-40B4-BE49-F238E27FC236}">
                <a16:creationId xmlns:a16="http://schemas.microsoft.com/office/drawing/2014/main" id="{599BA87C-A12A-45C1-973C-68973E899E74}"/>
              </a:ext>
            </a:extLst>
          </p:cNvPr>
          <p:cNvSpPr txBox="1"/>
          <p:nvPr/>
        </p:nvSpPr>
        <p:spPr>
          <a:xfrm>
            <a:off x="10359645" y="2079705"/>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38" name="object 19">
            <a:extLst>
              <a:ext uri="{FF2B5EF4-FFF2-40B4-BE49-F238E27FC236}">
                <a16:creationId xmlns:a16="http://schemas.microsoft.com/office/drawing/2014/main" id="{0A3218E6-ADCF-F42A-1366-33F0D4319497}"/>
              </a:ext>
            </a:extLst>
          </p:cNvPr>
          <p:cNvSpPr/>
          <p:nvPr/>
        </p:nvSpPr>
        <p:spPr>
          <a:xfrm>
            <a:off x="5278375" y="2193882"/>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39" name="object 20">
            <a:extLst>
              <a:ext uri="{FF2B5EF4-FFF2-40B4-BE49-F238E27FC236}">
                <a16:creationId xmlns:a16="http://schemas.microsoft.com/office/drawing/2014/main" id="{CD888700-D07B-3803-CECC-7444C857D45F}"/>
              </a:ext>
            </a:extLst>
          </p:cNvPr>
          <p:cNvSpPr/>
          <p:nvPr/>
        </p:nvSpPr>
        <p:spPr>
          <a:xfrm>
            <a:off x="8811009" y="2193753"/>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40" name="object 21">
            <a:extLst>
              <a:ext uri="{FF2B5EF4-FFF2-40B4-BE49-F238E27FC236}">
                <a16:creationId xmlns:a16="http://schemas.microsoft.com/office/drawing/2014/main" id="{08BE3721-44EF-F671-1249-64C171277F9B}"/>
              </a:ext>
            </a:extLst>
          </p:cNvPr>
          <p:cNvSpPr/>
          <p:nvPr/>
        </p:nvSpPr>
        <p:spPr>
          <a:xfrm>
            <a:off x="8245605" y="2246203"/>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41" name="object 22">
            <a:extLst>
              <a:ext uri="{FF2B5EF4-FFF2-40B4-BE49-F238E27FC236}">
                <a16:creationId xmlns:a16="http://schemas.microsoft.com/office/drawing/2014/main" id="{5D4ADCC8-01A3-2359-D82B-3CB0EF3FCA9E}"/>
              </a:ext>
            </a:extLst>
          </p:cNvPr>
          <p:cNvSpPr/>
          <p:nvPr/>
        </p:nvSpPr>
        <p:spPr>
          <a:xfrm>
            <a:off x="3333535" y="2231756"/>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42" name="object 23">
            <a:extLst>
              <a:ext uri="{FF2B5EF4-FFF2-40B4-BE49-F238E27FC236}">
                <a16:creationId xmlns:a16="http://schemas.microsoft.com/office/drawing/2014/main" id="{B1138919-C5EA-A797-5719-A243A47AC3E9}"/>
              </a:ext>
            </a:extLst>
          </p:cNvPr>
          <p:cNvSpPr/>
          <p:nvPr/>
        </p:nvSpPr>
        <p:spPr>
          <a:xfrm>
            <a:off x="3411867" y="2231756"/>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43" name="object 24">
            <a:extLst>
              <a:ext uri="{FF2B5EF4-FFF2-40B4-BE49-F238E27FC236}">
                <a16:creationId xmlns:a16="http://schemas.microsoft.com/office/drawing/2014/main" id="{39294700-0D07-A287-4035-8F80839D2CAC}"/>
              </a:ext>
            </a:extLst>
          </p:cNvPr>
          <p:cNvSpPr/>
          <p:nvPr/>
        </p:nvSpPr>
        <p:spPr>
          <a:xfrm>
            <a:off x="3490995" y="2231756"/>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44" name="object 25">
            <a:extLst>
              <a:ext uri="{FF2B5EF4-FFF2-40B4-BE49-F238E27FC236}">
                <a16:creationId xmlns:a16="http://schemas.microsoft.com/office/drawing/2014/main" id="{4012AFAF-6E90-6673-8C92-6DAB9C82F26E}"/>
              </a:ext>
            </a:extLst>
          </p:cNvPr>
          <p:cNvSpPr/>
          <p:nvPr/>
        </p:nvSpPr>
        <p:spPr>
          <a:xfrm>
            <a:off x="3592831" y="2193753"/>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45" name="object 26">
            <a:extLst>
              <a:ext uri="{FF2B5EF4-FFF2-40B4-BE49-F238E27FC236}">
                <a16:creationId xmlns:a16="http://schemas.microsoft.com/office/drawing/2014/main" id="{B48B9D67-0D84-5EC5-E033-65CCDC9B2979}"/>
              </a:ext>
            </a:extLst>
          </p:cNvPr>
          <p:cNvSpPr/>
          <p:nvPr/>
        </p:nvSpPr>
        <p:spPr>
          <a:xfrm>
            <a:off x="3027429" y="2246203"/>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46" name="object 33">
            <a:extLst>
              <a:ext uri="{FF2B5EF4-FFF2-40B4-BE49-F238E27FC236}">
                <a16:creationId xmlns:a16="http://schemas.microsoft.com/office/drawing/2014/main" id="{BD5CB5D5-2086-91CF-B0F0-F62DE1FFBD75}"/>
              </a:ext>
            </a:extLst>
          </p:cNvPr>
          <p:cNvGrpSpPr/>
          <p:nvPr/>
        </p:nvGrpSpPr>
        <p:grpSpPr>
          <a:xfrm>
            <a:off x="3137918" y="1477346"/>
            <a:ext cx="586740" cy="581025"/>
            <a:chOff x="3137916" y="1168908"/>
            <a:chExt cx="586740" cy="581025"/>
          </a:xfrm>
        </p:grpSpPr>
        <p:pic>
          <p:nvPicPr>
            <p:cNvPr id="47" name="object 34">
              <a:extLst>
                <a:ext uri="{FF2B5EF4-FFF2-40B4-BE49-F238E27FC236}">
                  <a16:creationId xmlns:a16="http://schemas.microsoft.com/office/drawing/2014/main" id="{238EF73F-BEE5-3C8D-0E8D-480758D0CE09}"/>
                </a:ext>
              </a:extLst>
            </p:cNvPr>
            <p:cNvPicPr/>
            <p:nvPr/>
          </p:nvPicPr>
          <p:blipFill>
            <a:blip r:embed="rId12" cstate="print"/>
            <a:stretch>
              <a:fillRect/>
            </a:stretch>
          </p:blipFill>
          <p:spPr>
            <a:xfrm>
              <a:off x="3141934" y="1170849"/>
              <a:ext cx="574683" cy="570664"/>
            </a:xfrm>
            <a:prstGeom prst="rect">
              <a:avLst/>
            </a:prstGeom>
          </p:spPr>
        </p:pic>
        <p:sp>
          <p:nvSpPr>
            <p:cNvPr id="48" name="object 35">
              <a:extLst>
                <a:ext uri="{FF2B5EF4-FFF2-40B4-BE49-F238E27FC236}">
                  <a16:creationId xmlns:a16="http://schemas.microsoft.com/office/drawing/2014/main" id="{17D2C0D7-B1B4-8BCC-873C-987413D33719}"/>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49" name="object 36">
              <a:extLst>
                <a:ext uri="{FF2B5EF4-FFF2-40B4-BE49-F238E27FC236}">
                  <a16:creationId xmlns:a16="http://schemas.microsoft.com/office/drawing/2014/main" id="{2E40BB23-0AE9-3487-8399-4083BBF44176}"/>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50" name="object 37">
              <a:extLst>
                <a:ext uri="{FF2B5EF4-FFF2-40B4-BE49-F238E27FC236}">
                  <a16:creationId xmlns:a16="http://schemas.microsoft.com/office/drawing/2014/main" id="{98EA82D6-51BE-06C3-A7C9-D9A710AF52CE}"/>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51" name="object 38">
            <a:extLst>
              <a:ext uri="{FF2B5EF4-FFF2-40B4-BE49-F238E27FC236}">
                <a16:creationId xmlns:a16="http://schemas.microsoft.com/office/drawing/2014/main" id="{CB53C308-1476-AFE5-0C51-A120F76D8353}"/>
              </a:ext>
            </a:extLst>
          </p:cNvPr>
          <p:cNvGrpSpPr/>
          <p:nvPr/>
        </p:nvGrpSpPr>
        <p:grpSpPr>
          <a:xfrm>
            <a:off x="8377430" y="1477346"/>
            <a:ext cx="586740" cy="581025"/>
            <a:chOff x="8377428" y="1168908"/>
            <a:chExt cx="586740" cy="581025"/>
          </a:xfrm>
        </p:grpSpPr>
        <p:pic>
          <p:nvPicPr>
            <p:cNvPr id="52" name="object 39">
              <a:extLst>
                <a:ext uri="{FF2B5EF4-FFF2-40B4-BE49-F238E27FC236}">
                  <a16:creationId xmlns:a16="http://schemas.microsoft.com/office/drawing/2014/main" id="{200F017F-B8FA-45CC-A6E1-6D7BC7C6B188}"/>
                </a:ext>
              </a:extLst>
            </p:cNvPr>
            <p:cNvPicPr/>
            <p:nvPr/>
          </p:nvPicPr>
          <p:blipFill>
            <a:blip r:embed="rId12" cstate="print"/>
            <a:stretch>
              <a:fillRect/>
            </a:stretch>
          </p:blipFill>
          <p:spPr>
            <a:xfrm>
              <a:off x="8381446" y="1170849"/>
              <a:ext cx="574683" cy="570664"/>
            </a:xfrm>
            <a:prstGeom prst="rect">
              <a:avLst/>
            </a:prstGeom>
          </p:spPr>
        </p:pic>
        <p:sp>
          <p:nvSpPr>
            <p:cNvPr id="53" name="object 40">
              <a:extLst>
                <a:ext uri="{FF2B5EF4-FFF2-40B4-BE49-F238E27FC236}">
                  <a16:creationId xmlns:a16="http://schemas.microsoft.com/office/drawing/2014/main" id="{E0D16564-BDC5-A896-6B85-650CCEC17E9C}"/>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54" name="object 41">
              <a:extLst>
                <a:ext uri="{FF2B5EF4-FFF2-40B4-BE49-F238E27FC236}">
                  <a16:creationId xmlns:a16="http://schemas.microsoft.com/office/drawing/2014/main" id="{66813C34-201C-8CAB-1938-2EE332F95E06}"/>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55" name="object 42">
              <a:extLst>
                <a:ext uri="{FF2B5EF4-FFF2-40B4-BE49-F238E27FC236}">
                  <a16:creationId xmlns:a16="http://schemas.microsoft.com/office/drawing/2014/main" id="{AB846486-F34B-C394-1B85-A99374A65743}"/>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56" name="object 43">
            <a:extLst>
              <a:ext uri="{FF2B5EF4-FFF2-40B4-BE49-F238E27FC236}">
                <a16:creationId xmlns:a16="http://schemas.microsoft.com/office/drawing/2014/main" id="{FFDE561B-4611-2746-DFFB-866EDF83558C}"/>
              </a:ext>
            </a:extLst>
          </p:cNvPr>
          <p:cNvSpPr txBox="1"/>
          <p:nvPr/>
        </p:nvSpPr>
        <p:spPr>
          <a:xfrm>
            <a:off x="3325115" y="2263858"/>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57" name="object 44">
            <a:extLst>
              <a:ext uri="{FF2B5EF4-FFF2-40B4-BE49-F238E27FC236}">
                <a16:creationId xmlns:a16="http://schemas.microsoft.com/office/drawing/2014/main" id="{5D552378-ABAE-00EA-C060-6D86EF78D9AA}"/>
              </a:ext>
            </a:extLst>
          </p:cNvPr>
          <p:cNvPicPr/>
          <p:nvPr/>
        </p:nvPicPr>
        <p:blipFill>
          <a:blip r:embed="rId13" cstate="print"/>
          <a:stretch>
            <a:fillRect/>
          </a:stretch>
        </p:blipFill>
        <p:spPr>
          <a:xfrm>
            <a:off x="3315972" y="2322912"/>
            <a:ext cx="213867" cy="213867"/>
          </a:xfrm>
          <a:prstGeom prst="rect">
            <a:avLst/>
          </a:prstGeom>
        </p:spPr>
      </p:pic>
      <p:sp>
        <p:nvSpPr>
          <p:cNvPr id="58" name="object 45">
            <a:extLst>
              <a:ext uri="{FF2B5EF4-FFF2-40B4-BE49-F238E27FC236}">
                <a16:creationId xmlns:a16="http://schemas.microsoft.com/office/drawing/2014/main" id="{6FC5A930-95E2-38FB-DDC6-4996F375F903}"/>
              </a:ext>
            </a:extLst>
          </p:cNvPr>
          <p:cNvSpPr txBox="1"/>
          <p:nvPr/>
        </p:nvSpPr>
        <p:spPr>
          <a:xfrm>
            <a:off x="8561323" y="2263858"/>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59" name="object 46">
            <a:extLst>
              <a:ext uri="{FF2B5EF4-FFF2-40B4-BE49-F238E27FC236}">
                <a16:creationId xmlns:a16="http://schemas.microsoft.com/office/drawing/2014/main" id="{77AFCF4C-9C8A-585C-CA25-48E2D018D0E8}"/>
              </a:ext>
            </a:extLst>
          </p:cNvPr>
          <p:cNvPicPr/>
          <p:nvPr/>
        </p:nvPicPr>
        <p:blipFill>
          <a:blip r:embed="rId13" cstate="print"/>
          <a:stretch>
            <a:fillRect/>
          </a:stretch>
        </p:blipFill>
        <p:spPr>
          <a:xfrm>
            <a:off x="8550911" y="2322912"/>
            <a:ext cx="213868" cy="213867"/>
          </a:xfrm>
          <a:prstGeom prst="rect">
            <a:avLst/>
          </a:prstGeom>
        </p:spPr>
      </p:pic>
      <p:sp>
        <p:nvSpPr>
          <p:cNvPr id="60" name="object 47">
            <a:extLst>
              <a:ext uri="{FF2B5EF4-FFF2-40B4-BE49-F238E27FC236}">
                <a16:creationId xmlns:a16="http://schemas.microsoft.com/office/drawing/2014/main" id="{BE6774E9-9F38-C1BB-E444-36BE657B371F}"/>
              </a:ext>
            </a:extLst>
          </p:cNvPr>
          <p:cNvSpPr/>
          <p:nvPr/>
        </p:nvSpPr>
        <p:spPr>
          <a:xfrm>
            <a:off x="5269233" y="2594693"/>
            <a:ext cx="1572895" cy="104775"/>
          </a:xfrm>
          <a:custGeom>
            <a:avLst/>
            <a:gdLst/>
            <a:ahLst/>
            <a:cxnLst/>
            <a:rect l="l" t="t" r="r" b="b"/>
            <a:pathLst>
              <a:path w="1572895" h="104775">
                <a:moveTo>
                  <a:pt x="1572514" y="34798"/>
                </a:moveTo>
                <a:lnTo>
                  <a:pt x="1432814" y="34798"/>
                </a:lnTo>
                <a:lnTo>
                  <a:pt x="1432814" y="69723"/>
                </a:lnTo>
                <a:lnTo>
                  <a:pt x="1572514" y="69723"/>
                </a:lnTo>
                <a:lnTo>
                  <a:pt x="1572514" y="34798"/>
                </a:lnTo>
                <a:close/>
              </a:path>
              <a:path w="1572895" h="104775">
                <a:moveTo>
                  <a:pt x="1328039" y="34798"/>
                </a:moveTo>
                <a:lnTo>
                  <a:pt x="1188339" y="34798"/>
                </a:lnTo>
                <a:lnTo>
                  <a:pt x="1188339" y="69723"/>
                </a:lnTo>
                <a:lnTo>
                  <a:pt x="1328039" y="69723"/>
                </a:lnTo>
                <a:lnTo>
                  <a:pt x="1328039" y="34798"/>
                </a:lnTo>
                <a:close/>
              </a:path>
              <a:path w="1572895" h="104775">
                <a:moveTo>
                  <a:pt x="1083564" y="34798"/>
                </a:moveTo>
                <a:lnTo>
                  <a:pt x="943864" y="34798"/>
                </a:lnTo>
                <a:lnTo>
                  <a:pt x="943864" y="69723"/>
                </a:lnTo>
                <a:lnTo>
                  <a:pt x="1083564" y="69723"/>
                </a:lnTo>
                <a:lnTo>
                  <a:pt x="1083564" y="34798"/>
                </a:lnTo>
                <a:close/>
              </a:path>
              <a:path w="1572895" h="104775">
                <a:moveTo>
                  <a:pt x="839089" y="34798"/>
                </a:moveTo>
                <a:lnTo>
                  <a:pt x="699389" y="34798"/>
                </a:lnTo>
                <a:lnTo>
                  <a:pt x="699389" y="69723"/>
                </a:lnTo>
                <a:lnTo>
                  <a:pt x="839089" y="69723"/>
                </a:lnTo>
                <a:lnTo>
                  <a:pt x="839089" y="34798"/>
                </a:lnTo>
                <a:close/>
              </a:path>
              <a:path w="1572895" h="104775">
                <a:moveTo>
                  <a:pt x="594614" y="34798"/>
                </a:moveTo>
                <a:lnTo>
                  <a:pt x="454914" y="34798"/>
                </a:lnTo>
                <a:lnTo>
                  <a:pt x="454914" y="69723"/>
                </a:lnTo>
                <a:lnTo>
                  <a:pt x="594614" y="69723"/>
                </a:lnTo>
                <a:lnTo>
                  <a:pt x="594614" y="34798"/>
                </a:lnTo>
                <a:close/>
              </a:path>
              <a:path w="1572895" h="104775">
                <a:moveTo>
                  <a:pt x="350139" y="34798"/>
                </a:moveTo>
                <a:lnTo>
                  <a:pt x="210439" y="34798"/>
                </a:lnTo>
                <a:lnTo>
                  <a:pt x="210439" y="69723"/>
                </a:lnTo>
                <a:lnTo>
                  <a:pt x="350139" y="69723"/>
                </a:lnTo>
                <a:lnTo>
                  <a:pt x="350139" y="34798"/>
                </a:lnTo>
                <a:close/>
              </a:path>
              <a:path w="1572895" h="104775">
                <a:moveTo>
                  <a:pt x="104775" y="0"/>
                </a:moveTo>
                <a:lnTo>
                  <a:pt x="0" y="52324"/>
                </a:lnTo>
                <a:lnTo>
                  <a:pt x="104775" y="104775"/>
                </a:lnTo>
                <a:lnTo>
                  <a:pt x="104775" y="69723"/>
                </a:lnTo>
                <a:lnTo>
                  <a:pt x="87249" y="69723"/>
                </a:lnTo>
                <a:lnTo>
                  <a:pt x="87249" y="34798"/>
                </a:lnTo>
                <a:lnTo>
                  <a:pt x="104775" y="34798"/>
                </a:lnTo>
                <a:lnTo>
                  <a:pt x="104775" y="0"/>
                </a:lnTo>
                <a:close/>
              </a:path>
              <a:path w="1572895" h="104775">
                <a:moveTo>
                  <a:pt x="104775" y="34798"/>
                </a:moveTo>
                <a:lnTo>
                  <a:pt x="87249" y="34798"/>
                </a:lnTo>
                <a:lnTo>
                  <a:pt x="87249" y="69723"/>
                </a:lnTo>
                <a:lnTo>
                  <a:pt x="104775" y="69723"/>
                </a:lnTo>
                <a:lnTo>
                  <a:pt x="104775" y="34798"/>
                </a:lnTo>
                <a:close/>
              </a:path>
              <a:path w="1572895" h="104775">
                <a:moveTo>
                  <a:pt x="105664" y="34798"/>
                </a:moveTo>
                <a:lnTo>
                  <a:pt x="104775" y="34798"/>
                </a:lnTo>
                <a:lnTo>
                  <a:pt x="104775" y="69723"/>
                </a:lnTo>
                <a:lnTo>
                  <a:pt x="105664" y="69723"/>
                </a:lnTo>
                <a:lnTo>
                  <a:pt x="105664" y="34798"/>
                </a:lnTo>
                <a:close/>
              </a:path>
            </a:pathLst>
          </a:custGeom>
          <a:solidFill>
            <a:srgbClr val="C00000"/>
          </a:solidFill>
        </p:spPr>
        <p:txBody>
          <a:bodyPr wrap="square" lIns="0" tIns="0" rIns="0" bIns="0" rtlCol="0"/>
          <a:lstStyle/>
          <a:p>
            <a:endParaRPr sz="1872"/>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11B0BB32-CB07-155D-6E3F-68CC20082B28}"/>
                  </a:ext>
                </a:extLst>
              </p:cNvPr>
              <p:cNvSpPr txBox="1"/>
              <p:nvPr/>
            </p:nvSpPr>
            <p:spPr>
              <a:xfrm>
                <a:off x="5487469" y="1772800"/>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63" name="文本框 62">
                <a:extLst>
                  <a:ext uri="{FF2B5EF4-FFF2-40B4-BE49-F238E27FC236}">
                    <a16:creationId xmlns:a16="http://schemas.microsoft.com/office/drawing/2014/main" id="{11B0BB32-CB07-155D-6E3F-68CC20082B28}"/>
                  </a:ext>
                </a:extLst>
              </p:cNvPr>
              <p:cNvSpPr txBox="1">
                <a:spLocks noRot="1" noChangeAspect="1" noMove="1" noResize="1" noEditPoints="1" noAdjustHandles="1" noChangeArrowheads="1" noChangeShapeType="1" noTextEdit="1"/>
              </p:cNvSpPr>
              <p:nvPr/>
            </p:nvSpPr>
            <p:spPr>
              <a:xfrm>
                <a:off x="5487469" y="1772800"/>
                <a:ext cx="1217064" cy="307777"/>
              </a:xfrm>
              <a:prstGeom prst="rect">
                <a:avLst/>
              </a:prstGeom>
              <a:blipFill>
                <a:blip r:embed="rId14"/>
                <a:stretch>
                  <a:fillRect l="-4000" r="-6500"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E2361AF4-F507-0367-F7BF-94FA3E8B9BF6}"/>
                  </a:ext>
                </a:extLst>
              </p:cNvPr>
              <p:cNvSpPr txBox="1"/>
              <p:nvPr/>
            </p:nvSpPr>
            <p:spPr>
              <a:xfrm>
                <a:off x="5487469" y="275398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rPr>
                        <m:t>𝑞</m:t>
                      </m:r>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r>
                            <a:rPr lang="en-US" altLang="zh-CN" sz="2000" i="1">
                              <a:solidFill>
                                <a:srgbClr val="C00000"/>
                              </a:solidFill>
                              <a:latin typeface="Cambria Math" panose="02040503050406030204" pitchFamily="18" charset="0"/>
                            </a:rPr>
                            <m:t>−1</m:t>
                          </m:r>
                        </m:sub>
                      </m:sSub>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sub>
                      </m:sSub>
                      <m:r>
                        <a:rPr lang="en-US" altLang="zh-CN" sz="2000" i="1">
                          <a:solidFill>
                            <a:srgbClr val="C00000"/>
                          </a:solidFill>
                          <a:latin typeface="Cambria Math" panose="02040503050406030204" pitchFamily="18" charset="0"/>
                        </a:rPr>
                        <m:t>)</m:t>
                      </m:r>
                    </m:oMath>
                  </m:oMathPara>
                </a14:m>
                <a:endParaRPr lang="zh-CN" altLang="en-US" sz="2000" dirty="0">
                  <a:solidFill>
                    <a:srgbClr val="C00000"/>
                  </a:solidFill>
                </a:endParaRPr>
              </a:p>
            </p:txBody>
          </p:sp>
        </mc:Choice>
        <mc:Fallback xmlns="">
          <p:sp>
            <p:nvSpPr>
              <p:cNvPr id="64" name="文本框 63">
                <a:extLst>
                  <a:ext uri="{FF2B5EF4-FFF2-40B4-BE49-F238E27FC236}">
                    <a16:creationId xmlns:a16="http://schemas.microsoft.com/office/drawing/2014/main" id="{E2361AF4-F507-0367-F7BF-94FA3E8B9BF6}"/>
                  </a:ext>
                </a:extLst>
              </p:cNvPr>
              <p:cNvSpPr txBox="1">
                <a:spLocks noRot="1" noChangeAspect="1" noMove="1" noResize="1" noEditPoints="1" noAdjustHandles="1" noChangeArrowheads="1" noChangeShapeType="1" noTextEdit="1"/>
              </p:cNvSpPr>
              <p:nvPr/>
            </p:nvSpPr>
            <p:spPr>
              <a:xfrm>
                <a:off x="5487469" y="2753984"/>
                <a:ext cx="1217064" cy="307777"/>
              </a:xfrm>
              <a:prstGeom prst="rect">
                <a:avLst/>
              </a:prstGeom>
              <a:blipFill>
                <a:blip r:embed="rId15"/>
                <a:stretch>
                  <a:fillRect l="-4000" r="-6500" b="-40000"/>
                </a:stretch>
              </a:blipFill>
            </p:spPr>
            <p:txBody>
              <a:bodyPr/>
              <a:lstStyle/>
              <a:p>
                <a:r>
                  <a:rPr lang="zh-CN" altLang="en-US">
                    <a:noFill/>
                  </a:rPr>
                  <a:t> </a:t>
                </a:r>
              </a:p>
            </p:txBody>
          </p:sp>
        </mc:Fallback>
      </mc:AlternateContent>
      <p:grpSp>
        <p:nvGrpSpPr>
          <p:cNvPr id="69" name="object 82">
            <a:extLst>
              <a:ext uri="{FF2B5EF4-FFF2-40B4-BE49-F238E27FC236}">
                <a16:creationId xmlns:a16="http://schemas.microsoft.com/office/drawing/2014/main" id="{156116C4-41FA-2A49-A4A2-A3C7D7E52536}"/>
              </a:ext>
            </a:extLst>
          </p:cNvPr>
          <p:cNvGrpSpPr/>
          <p:nvPr/>
        </p:nvGrpSpPr>
        <p:grpSpPr>
          <a:xfrm>
            <a:off x="5818634" y="1163547"/>
            <a:ext cx="586740" cy="588645"/>
            <a:chOff x="5818632" y="1645920"/>
            <a:chExt cx="586740" cy="588645"/>
          </a:xfrm>
        </p:grpSpPr>
        <p:pic>
          <p:nvPicPr>
            <p:cNvPr id="70" name="object 83">
              <a:extLst>
                <a:ext uri="{FF2B5EF4-FFF2-40B4-BE49-F238E27FC236}">
                  <a16:creationId xmlns:a16="http://schemas.microsoft.com/office/drawing/2014/main" id="{FB848E32-B21A-AAEF-1242-167AF427CEEB}"/>
                </a:ext>
              </a:extLst>
            </p:cNvPr>
            <p:cNvPicPr/>
            <p:nvPr/>
          </p:nvPicPr>
          <p:blipFill>
            <a:blip r:embed="rId16" cstate="print"/>
            <a:stretch>
              <a:fillRect/>
            </a:stretch>
          </p:blipFill>
          <p:spPr>
            <a:xfrm>
              <a:off x="5818632" y="1645920"/>
              <a:ext cx="586739" cy="588263"/>
            </a:xfrm>
            <a:prstGeom prst="rect">
              <a:avLst/>
            </a:prstGeom>
          </p:spPr>
        </p:pic>
        <p:sp>
          <p:nvSpPr>
            <p:cNvPr id="71" name="object 84">
              <a:extLst>
                <a:ext uri="{FF2B5EF4-FFF2-40B4-BE49-F238E27FC236}">
                  <a16:creationId xmlns:a16="http://schemas.microsoft.com/office/drawing/2014/main" id="{C5AC6816-9C60-A906-872D-6A0A92151CD2}"/>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sz="1872"/>
            </a:p>
          </p:txBody>
        </p:sp>
        <p:sp>
          <p:nvSpPr>
            <p:cNvPr id="72" name="object 85">
              <a:extLst>
                <a:ext uri="{FF2B5EF4-FFF2-40B4-BE49-F238E27FC236}">
                  <a16:creationId xmlns:a16="http://schemas.microsoft.com/office/drawing/2014/main" id="{1DA6CA34-A391-946A-490F-205DB8DDAFE6}"/>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sz="1872"/>
            </a:p>
          </p:txBody>
        </p:sp>
        <p:sp>
          <p:nvSpPr>
            <p:cNvPr id="73" name="object 86">
              <a:extLst>
                <a:ext uri="{FF2B5EF4-FFF2-40B4-BE49-F238E27FC236}">
                  <a16:creationId xmlns:a16="http://schemas.microsoft.com/office/drawing/2014/main" id="{E6C9F0DF-A0F7-9413-3A19-AE9006055551}"/>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sz="1872"/>
            </a:p>
          </p:txBody>
        </p:sp>
      </p:grpSp>
      <p:pic>
        <p:nvPicPr>
          <p:cNvPr id="74" name="object 83">
            <a:hlinkClick r:id="rId17" action="ppaction://hlinksldjump"/>
            <a:extLst>
              <a:ext uri="{FF2B5EF4-FFF2-40B4-BE49-F238E27FC236}">
                <a16:creationId xmlns:a16="http://schemas.microsoft.com/office/drawing/2014/main" id="{9099EB87-4C06-35A6-380D-C7B87C921FAB}"/>
              </a:ext>
            </a:extLst>
          </p:cNvPr>
          <p:cNvPicPr/>
          <p:nvPr/>
        </p:nvPicPr>
        <p:blipFill>
          <a:blip r:embed="rId16" cstate="print"/>
          <a:stretch>
            <a:fillRect/>
          </a:stretch>
        </p:blipFill>
        <p:spPr>
          <a:xfrm>
            <a:off x="5818634" y="3121688"/>
            <a:ext cx="586739" cy="588263"/>
          </a:xfrm>
          <a:prstGeom prst="rect">
            <a:avLst/>
          </a:prstGeom>
        </p:spPr>
      </p:pic>
      <p:sp>
        <p:nvSpPr>
          <p:cNvPr id="75" name="文本框 74">
            <a:extLst>
              <a:ext uri="{FF2B5EF4-FFF2-40B4-BE49-F238E27FC236}">
                <a16:creationId xmlns:a16="http://schemas.microsoft.com/office/drawing/2014/main" id="{5B4B8D40-A336-6604-0CA4-4652B47EBFAF}"/>
              </a:ext>
            </a:extLst>
          </p:cNvPr>
          <p:cNvSpPr txBox="1"/>
          <p:nvPr/>
        </p:nvSpPr>
        <p:spPr>
          <a:xfrm>
            <a:off x="5915980" y="3241838"/>
            <a:ext cx="360040" cy="369332"/>
          </a:xfrm>
          <a:prstGeom prst="rect">
            <a:avLst/>
          </a:prstGeom>
          <a:noFill/>
        </p:spPr>
        <p:txBody>
          <a:bodyPr wrap="square" rtlCol="0">
            <a:spAutoFit/>
          </a:bodyPr>
          <a:lstStyle/>
          <a:p>
            <a:pPr algn="ctr"/>
            <a:r>
              <a:rPr lang="en-US" altLang="zh-CN" dirty="0">
                <a:solidFill>
                  <a:schemeClr val="tx2">
                    <a:lumMod val="75000"/>
                  </a:schemeClr>
                </a:solidFill>
              </a:rPr>
              <a:t>?</a:t>
            </a:r>
            <a:endParaRPr lang="zh-CN" altLang="en-US" dirty="0">
              <a:solidFill>
                <a:schemeClr val="tx2">
                  <a:lumMod val="75000"/>
                </a:schemeClr>
              </a:solidFill>
            </a:endParaRPr>
          </a:p>
        </p:txBody>
      </p:sp>
      <p:pic>
        <p:nvPicPr>
          <p:cNvPr id="3" name="object 9">
            <a:extLst>
              <a:ext uri="{FF2B5EF4-FFF2-40B4-BE49-F238E27FC236}">
                <a16:creationId xmlns:a16="http://schemas.microsoft.com/office/drawing/2014/main" id="{AC46CC3C-1BF1-E062-6E0F-F931A4662EDE}"/>
              </a:ext>
            </a:extLst>
          </p:cNvPr>
          <p:cNvPicPr/>
          <p:nvPr/>
        </p:nvPicPr>
        <p:blipFill>
          <a:blip r:embed="rId18" cstate="print"/>
          <a:stretch>
            <a:fillRect/>
          </a:stretch>
        </p:blipFill>
        <p:spPr>
          <a:xfrm>
            <a:off x="4410495" y="4091671"/>
            <a:ext cx="3528392" cy="1687676"/>
          </a:xfrm>
          <a:prstGeom prst="rect">
            <a:avLst/>
          </a:prstGeom>
        </p:spPr>
      </p:pic>
      <p:sp>
        <p:nvSpPr>
          <p:cNvPr id="7" name="矩形 6">
            <a:extLst>
              <a:ext uri="{FF2B5EF4-FFF2-40B4-BE49-F238E27FC236}">
                <a16:creationId xmlns:a16="http://schemas.microsoft.com/office/drawing/2014/main" id="{DFA7D3F6-9A50-AAA8-9F99-3B7F008E34BD}"/>
              </a:ext>
            </a:extLst>
          </p:cNvPr>
          <p:cNvSpPr/>
          <p:nvPr/>
        </p:nvSpPr>
        <p:spPr bwMode="auto">
          <a:xfrm>
            <a:off x="4609344" y="4016645"/>
            <a:ext cx="659889" cy="36738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8" name="矩形 7">
            <a:extLst>
              <a:ext uri="{FF2B5EF4-FFF2-40B4-BE49-F238E27FC236}">
                <a16:creationId xmlns:a16="http://schemas.microsoft.com/office/drawing/2014/main" id="{5B2CAB65-9414-C6AF-0C90-A1E572194439}"/>
              </a:ext>
            </a:extLst>
          </p:cNvPr>
          <p:cNvSpPr/>
          <p:nvPr/>
        </p:nvSpPr>
        <p:spPr bwMode="auto">
          <a:xfrm>
            <a:off x="6683881" y="4082068"/>
            <a:ext cx="852279" cy="24235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4801FFE7-4865-6C5C-44CF-252A019E6F44}"/>
                  </a:ext>
                </a:extLst>
              </p:cNvPr>
              <p:cNvSpPr txBox="1"/>
              <p:nvPr/>
            </p:nvSpPr>
            <p:spPr>
              <a:xfrm>
                <a:off x="6575135" y="4082068"/>
                <a:ext cx="1340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𝑝</m:t>
                          </m:r>
                        </m:e>
                        <m:sub>
                          <m:r>
                            <a:rPr lang="zh-CN" altLang="en-US" sz="2000" i="1">
                              <a:solidFill>
                                <a:schemeClr val="tx1"/>
                              </a:solidFill>
                              <a:latin typeface="Cambria Math" panose="02040503050406030204" pitchFamily="18" charset="0"/>
                            </a:rPr>
                            <m:t>𝜃</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−1</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sub>
                      </m:sSub>
                      <m:r>
                        <a:rPr lang="en-US" altLang="zh-CN" sz="2000" i="1">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p:sp>
            <p:nvSpPr>
              <p:cNvPr id="9" name="文本框 8">
                <a:extLst>
                  <a:ext uri="{FF2B5EF4-FFF2-40B4-BE49-F238E27FC236}">
                    <a16:creationId xmlns:a16="http://schemas.microsoft.com/office/drawing/2014/main" id="{4801FFE7-4865-6C5C-44CF-252A019E6F44}"/>
                  </a:ext>
                </a:extLst>
              </p:cNvPr>
              <p:cNvSpPr txBox="1">
                <a:spLocks noRot="1" noChangeAspect="1" noMove="1" noResize="1" noEditPoints="1" noAdjustHandles="1" noChangeArrowheads="1" noChangeShapeType="1" noTextEdit="1"/>
              </p:cNvSpPr>
              <p:nvPr/>
            </p:nvSpPr>
            <p:spPr>
              <a:xfrm>
                <a:off x="6575135" y="4082068"/>
                <a:ext cx="1340752" cy="307777"/>
              </a:xfrm>
              <a:prstGeom prst="rect">
                <a:avLst/>
              </a:prstGeom>
              <a:blipFill>
                <a:blip r:embed="rId19"/>
                <a:stretch>
                  <a:fillRect l="-3636" r="-5909"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DC2EF60-F6E6-8C17-04C2-1488AA869BCE}"/>
                  </a:ext>
                </a:extLst>
              </p:cNvPr>
              <p:cNvSpPr txBox="1"/>
              <p:nvPr/>
            </p:nvSpPr>
            <p:spPr>
              <a:xfrm>
                <a:off x="4417869" y="4057684"/>
                <a:ext cx="113903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𝑞</m:t>
                      </m:r>
                      <m:d>
                        <m:dPr>
                          <m:ctrlPr>
                            <a:rPr lang="en-US" altLang="zh-CN" sz="2000" i="1">
                              <a:solidFill>
                                <a:schemeClr val="tx1"/>
                              </a:solidFill>
                              <a:latin typeface="Cambria Math" panose="02040503050406030204" pitchFamily="18" charset="0"/>
                            </a:rPr>
                          </m:ctrlPr>
                        </m:dPr>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sub>
                          </m:sSub>
                        </m:e>
                        <m:e>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e>
                      </m:d>
                    </m:oMath>
                  </m:oMathPara>
                </a14:m>
                <a:endParaRPr lang="zh-CN" altLang="en-US" sz="2000" dirty="0">
                  <a:solidFill>
                    <a:schemeClr val="tx1"/>
                  </a:solidFill>
                </a:endParaRPr>
              </a:p>
            </p:txBody>
          </p:sp>
        </mc:Choice>
        <mc:Fallback xmlns="">
          <p:sp>
            <p:nvSpPr>
              <p:cNvPr id="10" name="文本框 9">
                <a:extLst>
                  <a:ext uri="{FF2B5EF4-FFF2-40B4-BE49-F238E27FC236}">
                    <a16:creationId xmlns:a16="http://schemas.microsoft.com/office/drawing/2014/main" id="{8DC2EF60-F6E6-8C17-04C2-1488AA869BCE}"/>
                  </a:ext>
                </a:extLst>
              </p:cNvPr>
              <p:cNvSpPr txBox="1">
                <a:spLocks noRot="1" noChangeAspect="1" noMove="1" noResize="1" noEditPoints="1" noAdjustHandles="1" noChangeArrowheads="1" noChangeShapeType="1" noTextEdit="1"/>
              </p:cNvSpPr>
              <p:nvPr/>
            </p:nvSpPr>
            <p:spPr>
              <a:xfrm>
                <a:off x="4417869" y="4057684"/>
                <a:ext cx="1139030" cy="307777"/>
              </a:xfrm>
              <a:prstGeom prst="rect">
                <a:avLst/>
              </a:prstGeom>
              <a:blipFill>
                <a:blip r:embed="rId20"/>
                <a:stretch>
                  <a:fillRect l="-4278" b="-30000"/>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F93F2C67-D9A2-2C2D-9F28-1DFCDA9E9D77}"/>
              </a:ext>
            </a:extLst>
          </p:cNvPr>
          <p:cNvSpPr txBox="1"/>
          <p:nvPr/>
        </p:nvSpPr>
        <p:spPr>
          <a:xfrm>
            <a:off x="3026229" y="5261526"/>
            <a:ext cx="6139542" cy="369332"/>
          </a:xfrm>
          <a:prstGeom prst="rect">
            <a:avLst/>
          </a:prstGeom>
          <a:noFill/>
        </p:spPr>
        <p:txBody>
          <a:bodyPr wrap="square">
            <a:spAutoFit/>
          </a:bodyPr>
          <a:lstStyle/>
          <a:p>
            <a:pPr algn="ctr"/>
            <a:r>
              <a:rPr lang="zh-CN" altLang="en-US" dirty="0">
                <a:latin typeface="Times New Roman" panose="02020603050405020304" pitchFamily="18" charset="0"/>
                <a:ea typeface="楷体" panose="02010609060101010101" pitchFamily="49" charset="-122"/>
              </a:rPr>
              <a:t>最大似然估计</a:t>
            </a:r>
            <a:endParaRPr lang="zh-CN" altLang="en-US" dirty="0"/>
          </a:p>
        </p:txBody>
      </p:sp>
      <p:sp>
        <p:nvSpPr>
          <p:cNvPr id="13" name="object 62">
            <a:extLst>
              <a:ext uri="{FF2B5EF4-FFF2-40B4-BE49-F238E27FC236}">
                <a16:creationId xmlns:a16="http://schemas.microsoft.com/office/drawing/2014/main" id="{32527E57-F7D3-42DB-A254-3D903A464E4D}"/>
              </a:ext>
            </a:extLst>
          </p:cNvPr>
          <p:cNvSpPr txBox="1"/>
          <p:nvPr/>
        </p:nvSpPr>
        <p:spPr>
          <a:xfrm>
            <a:off x="6523841" y="3887565"/>
            <a:ext cx="1489711" cy="258404"/>
          </a:xfrm>
          <a:prstGeom prst="rect">
            <a:avLst/>
          </a:prstGeom>
        </p:spPr>
        <p:txBody>
          <a:bodyPr vert="horz" wrap="square" lIns="0" tIns="12065" rIns="0" bIns="0" rtlCol="0">
            <a:spAutoFit/>
          </a:bodyPr>
          <a:lstStyle/>
          <a:p>
            <a:pPr marL="12701">
              <a:spcBef>
                <a:spcPts val="95"/>
              </a:spcBef>
            </a:pPr>
            <a:r>
              <a:rPr sz="1600" b="1" dirty="0">
                <a:solidFill>
                  <a:srgbClr val="2D75B6"/>
                </a:solidFill>
                <a:latin typeface="Yu Gothic UI"/>
                <a:cs typeface="Yu Gothic UI"/>
              </a:rPr>
              <a:t>Neural</a:t>
            </a:r>
            <a:r>
              <a:rPr sz="1600" b="1" spc="-55" dirty="0">
                <a:solidFill>
                  <a:srgbClr val="2D75B6"/>
                </a:solidFill>
                <a:latin typeface="Yu Gothic UI"/>
                <a:cs typeface="Yu Gothic UI"/>
              </a:rPr>
              <a:t> </a:t>
            </a:r>
            <a:r>
              <a:rPr sz="1600" b="1" spc="-11" dirty="0">
                <a:solidFill>
                  <a:srgbClr val="2D75B6"/>
                </a:solidFill>
                <a:latin typeface="Yu Gothic UI"/>
                <a:cs typeface="Yu Gothic UI"/>
              </a:rPr>
              <a:t>Network</a:t>
            </a:r>
            <a:endParaRPr sz="1600" dirty="0">
              <a:latin typeface="Yu Gothic UI"/>
              <a:cs typeface="Yu Gothic UI"/>
            </a:endParaRPr>
          </a:p>
        </p:txBody>
      </p:sp>
      <p:sp>
        <p:nvSpPr>
          <p:cNvPr id="14" name="object 63">
            <a:extLst>
              <a:ext uri="{FF2B5EF4-FFF2-40B4-BE49-F238E27FC236}">
                <a16:creationId xmlns:a16="http://schemas.microsoft.com/office/drawing/2014/main" id="{F50D1CC0-6A8E-C85F-8071-3BCF5E86F33D}"/>
              </a:ext>
            </a:extLst>
          </p:cNvPr>
          <p:cNvSpPr txBox="1"/>
          <p:nvPr/>
        </p:nvSpPr>
        <p:spPr>
          <a:xfrm>
            <a:off x="3900318" y="3859140"/>
            <a:ext cx="2108487" cy="289823"/>
          </a:xfrm>
          <a:prstGeom prst="rect">
            <a:avLst/>
          </a:prstGeom>
        </p:spPr>
        <p:txBody>
          <a:bodyPr vert="horz" wrap="square" lIns="0" tIns="12700" rIns="0" bIns="0" rtlCol="0">
            <a:spAutoFit/>
          </a:bodyPr>
          <a:lstStyle/>
          <a:p>
            <a:pPr marR="5716" algn="r">
              <a:spcBef>
                <a:spcPts val="100"/>
              </a:spcBef>
            </a:pPr>
            <a:r>
              <a:rPr sz="1800" b="1" dirty="0">
                <a:latin typeface="Yu Gothic UI"/>
                <a:cs typeface="Yu Gothic UI"/>
              </a:rPr>
              <a:t>Target</a:t>
            </a:r>
            <a:r>
              <a:rPr sz="1800" b="1" spc="-31" dirty="0">
                <a:latin typeface="Yu Gothic UI"/>
                <a:cs typeface="Yu Gothic UI"/>
              </a:rPr>
              <a:t> </a:t>
            </a:r>
            <a:r>
              <a:rPr sz="1800" b="1" spc="-11" dirty="0">
                <a:latin typeface="Yu Gothic UI"/>
                <a:cs typeface="Yu Gothic UI"/>
              </a:rPr>
              <a:t>Distribution</a:t>
            </a:r>
            <a:endParaRPr sz="1800" dirty="0">
              <a:latin typeface="Yu Gothic UI"/>
              <a:cs typeface="Yu Gothic UI"/>
            </a:endParaRPr>
          </a:p>
        </p:txBody>
      </p:sp>
    </p:spTree>
    <p:extLst>
      <p:ext uri="{BB962C8B-B14F-4D97-AF65-F5344CB8AC3E}">
        <p14:creationId xmlns:p14="http://schemas.microsoft.com/office/powerpoint/2010/main" val="1182353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03392-AA15-47F8-9709-95772249F275}"/>
              </a:ext>
            </a:extLst>
          </p:cNvPr>
          <p:cNvSpPr>
            <a:spLocks noGrp="1"/>
          </p:cNvSpPr>
          <p:nvPr>
            <p:ph type="title"/>
          </p:nvPr>
        </p:nvSpPr>
        <p:spPr/>
        <p:txBody>
          <a:bodyPr/>
          <a:lstStyle/>
          <a:p>
            <a:pPr algn="ctr"/>
            <a:r>
              <a:rPr lang="en-US" altLang="zh-CN" sz="4000" kern="1200" dirty="0">
                <a:latin typeface="黑体" panose="02010609060101010101" pitchFamily="49" charset="-122"/>
                <a:ea typeface="黑体" panose="02010609060101010101" pitchFamily="49" charset="-122"/>
              </a:rPr>
              <a:t>4.</a:t>
            </a:r>
            <a:r>
              <a:rPr lang="zh-CN" altLang="en-US" sz="4000" kern="1200" dirty="0">
                <a:latin typeface="黑体" panose="02010609060101010101" pitchFamily="49" charset="-122"/>
                <a:ea typeface="黑体" panose="02010609060101010101" pitchFamily="49" charset="-122"/>
              </a:rPr>
              <a:t>理 论 依 据</a:t>
            </a:r>
            <a:endParaRPr lang="zh-CN" altLang="en-US" sz="4000" kern="1200" dirty="0">
              <a:latin typeface="黑体" panose="02010609060101010101" pitchFamily="49" charset="-122"/>
              <a:ea typeface="黑体" panose="02010609060101010101" pitchFamily="49" charset="-122"/>
              <a:cs typeface="+mn-cs"/>
            </a:endParaRPr>
          </a:p>
        </p:txBody>
      </p:sp>
      <p:sp>
        <p:nvSpPr>
          <p:cNvPr id="4" name="页脚占位符 3">
            <a:extLst>
              <a:ext uri="{FF2B5EF4-FFF2-40B4-BE49-F238E27FC236}">
                <a16:creationId xmlns:a16="http://schemas.microsoft.com/office/drawing/2014/main" id="{96C6B27E-8AF6-4FFA-9892-CA0338021005}"/>
              </a:ext>
            </a:extLst>
          </p:cNvPr>
          <p:cNvSpPr>
            <a:spLocks noGrp="1"/>
          </p:cNvSpPr>
          <p:nvPr>
            <p:ph type="ftr" sz="quarter" idx="10"/>
          </p:nvPr>
        </p:nvSpPr>
        <p:spPr/>
        <p:txBody>
          <a:bodyPr/>
          <a:lstStyle/>
          <a:p>
            <a:pPr>
              <a:defRPr/>
            </a:pPr>
            <a:r>
              <a:rPr lang="zh-CN" altLang="en-US" dirty="0"/>
              <a:t>沈阳建筑大学  计算机科学与工程学院</a:t>
            </a:r>
            <a:endParaRPr lang="en-US" altLang="zh-CN"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1D7F38D-8132-8E7A-908D-EDB6F930950E}"/>
                  </a:ext>
                </a:extLst>
              </p:cNvPr>
              <p:cNvSpPr txBox="1"/>
              <p:nvPr/>
            </p:nvSpPr>
            <p:spPr>
              <a:xfrm>
                <a:off x="122237" y="1363848"/>
                <a:ext cx="11947526" cy="1200329"/>
              </a:xfrm>
              <a:prstGeom prst="rect">
                <a:avLst/>
              </a:prstGeom>
              <a:noFill/>
            </p:spPr>
            <p:txBody>
              <a:bodyPr wrap="square">
                <a:spAutoFit/>
              </a:bodyPr>
              <a:lstStyle/>
              <a:p>
                <a:pPr>
                  <a:buNone/>
                </a:pPr>
                <a:r>
                  <a:rPr lang="zh-CN" altLang="en-US" dirty="0">
                    <a:latin typeface="Times New Roman" panose="02020603050405020304" pitchFamily="18" charset="0"/>
                    <a:ea typeface="楷体" panose="02010609060101010101" pitchFamily="49" charset="-122"/>
                  </a:rPr>
                  <a:t>条件扩散模型在去噪过程中引入额外条件变量 </a:t>
                </a:r>
                <a14:m>
                  <m:oMath xmlns:m="http://schemas.openxmlformats.org/officeDocument/2006/math">
                    <m:r>
                      <a:rPr lang="zh-CN" altLang="en-US">
                        <a:latin typeface="Cambria Math" panose="02040503050406030204" pitchFamily="18" charset="0"/>
                        <a:ea typeface="楷体" panose="02010609060101010101" pitchFamily="49" charset="-122"/>
                      </a:rPr>
                      <m:t>𝐜</m:t>
                    </m:r>
                  </m:oMath>
                </a14:m>
                <a:r>
                  <a:rPr lang="zh-CN" altLang="en-US" dirty="0">
                    <a:latin typeface="Times New Roman" panose="02020603050405020304" pitchFamily="18" charset="0"/>
                    <a:ea typeface="楷体" panose="02010609060101010101" pitchFamily="49" charset="-122"/>
                  </a:rPr>
                  <a:t>，例如语义标签、文本描述、或辅助图像特征，使得生成过程可控：</a:t>
                </a:r>
              </a:p>
              <a:p>
                <a:pPr>
                  <a:buNone/>
                </a:pPr>
                <a14:m>
                  <m:oMathPara xmlns:m="http://schemas.openxmlformats.org/officeDocument/2006/math">
                    <m:oMathParaPr>
                      <m:jc m:val="centerGroup"/>
                    </m:oMathParaPr>
                    <m:oMath xmlns:m="http://schemas.openxmlformats.org/officeDocument/2006/math">
                      <m:sSub>
                        <m:sSubPr>
                          <m:ctrlPr>
                            <a:rPr lang="ar-AE" altLang="zh-CN" i="1">
                              <a:latin typeface="Cambria Math" panose="02040503050406030204" pitchFamily="18" charset="0"/>
                              <a:ea typeface="楷体" panose="02010609060101010101" pitchFamily="49" charset="-122"/>
                            </a:rPr>
                          </m:ctrlPr>
                        </m:sSubPr>
                        <m:e>
                          <m:r>
                            <a:rPr lang="zh-CN" altLang="ar-AE">
                              <a:latin typeface="Cambria Math" panose="02040503050406030204" pitchFamily="18" charset="0"/>
                              <a:ea typeface="楷体" panose="02010609060101010101" pitchFamily="49" charset="-122"/>
                            </a:rPr>
                            <m:t>𝑝</m:t>
                          </m:r>
                        </m:e>
                        <m:sub>
                          <m:r>
                            <a:rPr lang="zh-CN" altLang="ar-AE">
                              <a:latin typeface="Cambria Math" panose="02040503050406030204" pitchFamily="18" charset="0"/>
                              <a:ea typeface="楷体" panose="02010609060101010101" pitchFamily="49" charset="-122"/>
                            </a:rPr>
                            <m:t>𝜃</m:t>
                          </m:r>
                        </m:sub>
                      </m:sSub>
                      <m:d>
                        <m:dPr>
                          <m:sepChr m:val=","/>
                          <m:ctrlPr>
                            <a:rPr lang="ar-AE" altLang="zh-CN" i="1">
                              <a:latin typeface="Cambria Math" panose="02040503050406030204" pitchFamily="18" charset="0"/>
                              <a:ea typeface="楷体" panose="02010609060101010101" pitchFamily="49" charset="-122"/>
                            </a:rPr>
                          </m:ctrlPr>
                        </m:dPr>
                        <m:e>
                          <m:sSub>
                            <m:sSubPr>
                              <m:ctrlPr>
                                <a:rPr lang="ar-AE" altLang="zh-CN" i="1">
                                  <a:latin typeface="Cambria Math" panose="02040503050406030204" pitchFamily="18" charset="0"/>
                                  <a:ea typeface="楷体" panose="02010609060101010101" pitchFamily="49" charset="-122"/>
                                </a:rPr>
                              </m:ctrlPr>
                            </m:sSubPr>
                            <m:e>
                              <m:r>
                                <a:rPr lang="zh-CN" altLang="ar-AE">
                                  <a:latin typeface="Cambria Math" panose="02040503050406030204" pitchFamily="18" charset="0"/>
                                  <a:ea typeface="楷体" panose="02010609060101010101" pitchFamily="49" charset="-122"/>
                                </a:rPr>
                                <m:t>𝐱</m:t>
                              </m:r>
                            </m:e>
                            <m:sub>
                              <m:r>
                                <a:rPr lang="zh-CN" altLang="ar-AE">
                                  <a:latin typeface="Cambria Math" panose="02040503050406030204" pitchFamily="18" charset="0"/>
                                  <a:ea typeface="楷体" panose="02010609060101010101" pitchFamily="49" charset="-122"/>
                                </a:rPr>
                                <m:t>𝑡</m:t>
                              </m:r>
                              <m:r>
                                <a:rPr lang="ar-AE" altLang="zh-CN">
                                  <a:latin typeface="Cambria Math" panose="02040503050406030204" pitchFamily="18" charset="0"/>
                                  <a:ea typeface="楷体" panose="02010609060101010101" pitchFamily="49" charset="-122"/>
                                </a:rPr>
                                <m:t>−</m:t>
                              </m:r>
                              <m:r>
                                <a:rPr lang="ar-AE" altLang="zh-CN">
                                  <a:latin typeface="Cambria Math" panose="02040503050406030204" pitchFamily="18" charset="0"/>
                                  <a:ea typeface="楷体" panose="02010609060101010101" pitchFamily="49" charset="-122"/>
                                </a:rPr>
                                <m:t>1</m:t>
                              </m:r>
                            </m:sub>
                          </m:sSub>
                        </m:e>
                        <m:e>
                          <m:r>
                            <a:rPr lang="ar-AE" altLang="zh-CN">
                              <a:latin typeface="Cambria Math" panose="02040503050406030204" pitchFamily="18" charset="0"/>
                              <a:ea typeface="楷体" panose="02010609060101010101" pitchFamily="49" charset="-122"/>
                            </a:rPr>
                            <m:t>∣</m:t>
                          </m:r>
                          <m:sSub>
                            <m:sSubPr>
                              <m:ctrlPr>
                                <a:rPr lang="ar-AE" altLang="zh-CN" i="1">
                                  <a:latin typeface="Cambria Math" panose="02040503050406030204" pitchFamily="18" charset="0"/>
                                  <a:ea typeface="楷体" panose="02010609060101010101" pitchFamily="49" charset="-122"/>
                                </a:rPr>
                              </m:ctrlPr>
                            </m:sSubPr>
                            <m:e>
                              <m:r>
                                <a:rPr lang="zh-CN" altLang="ar-AE">
                                  <a:latin typeface="Cambria Math" panose="02040503050406030204" pitchFamily="18" charset="0"/>
                                  <a:ea typeface="楷体" panose="02010609060101010101" pitchFamily="49" charset="-122"/>
                                </a:rPr>
                                <m:t>𝐱</m:t>
                              </m:r>
                            </m:e>
                            <m:sub>
                              <m:r>
                                <a:rPr lang="zh-CN" altLang="ar-AE">
                                  <a:latin typeface="Cambria Math" panose="02040503050406030204" pitchFamily="18" charset="0"/>
                                  <a:ea typeface="楷体" panose="02010609060101010101" pitchFamily="49" charset="-122"/>
                                </a:rPr>
                                <m:t>𝑡</m:t>
                              </m:r>
                            </m:sub>
                          </m:sSub>
                          <m:r>
                            <a:rPr lang="en-US" altLang="zh-CN">
                              <a:latin typeface="Cambria Math" panose="02040503050406030204" pitchFamily="18" charset="0"/>
                              <a:ea typeface="楷体" panose="02010609060101010101" pitchFamily="49" charset="-122"/>
                            </a:rPr>
                            <m:t>,</m:t>
                          </m:r>
                          <m:r>
                            <a:rPr lang="zh-CN" altLang="ar-AE">
                              <a:latin typeface="Cambria Math" panose="02040503050406030204" pitchFamily="18" charset="0"/>
                              <a:ea typeface="楷体" panose="02010609060101010101" pitchFamily="49" charset="-122"/>
                            </a:rPr>
                            <m:t>𝐜</m:t>
                          </m:r>
                        </m:e>
                      </m:d>
                    </m:oMath>
                  </m:oMathPara>
                </a14:m>
                <a:endParaRPr lang="en-US" altLang="zh-CN" dirty="0">
                  <a:latin typeface="Times New Roman" panose="02020603050405020304" pitchFamily="18" charset="0"/>
                  <a:ea typeface="楷体" panose="02010609060101010101" pitchFamily="49" charset="-122"/>
                </a:endParaRPr>
              </a:p>
              <a:p>
                <a:r>
                  <a:rPr lang="zh-CN" altLang="en-US" dirty="0">
                    <a:latin typeface="Times New Roman" panose="02020603050405020304" pitchFamily="18" charset="0"/>
                    <a:ea typeface="楷体" panose="02010609060101010101" pitchFamily="49" charset="-122"/>
                  </a:rPr>
                  <a:t>这意味着模型在每一步反向采样时，不仅依赖于当前噪声状态 </a:t>
                </a:r>
                <a14:m>
                  <m:oMath xmlns:m="http://schemas.openxmlformats.org/officeDocument/2006/math">
                    <m:sSub>
                      <m:sSubPr>
                        <m:ctrlPr>
                          <a:rPr lang="ar-AE" altLang="zh-CN" i="1">
                            <a:latin typeface="Cambria Math" panose="02040503050406030204" pitchFamily="18" charset="0"/>
                            <a:ea typeface="楷体" panose="02010609060101010101" pitchFamily="49" charset="-122"/>
                          </a:rPr>
                        </m:ctrlPr>
                      </m:sSubPr>
                      <m:e>
                        <m:r>
                          <a:rPr lang="zh-CN" altLang="ar-AE">
                            <a:latin typeface="Cambria Math" panose="02040503050406030204" pitchFamily="18" charset="0"/>
                            <a:ea typeface="楷体" panose="02010609060101010101" pitchFamily="49" charset="-122"/>
                          </a:rPr>
                          <m:t>𝐱</m:t>
                        </m:r>
                      </m:e>
                      <m:sub>
                        <m:r>
                          <a:rPr lang="zh-CN" altLang="ar-AE">
                            <a:latin typeface="Cambria Math" panose="02040503050406030204" pitchFamily="18" charset="0"/>
                            <a:ea typeface="楷体" panose="02010609060101010101" pitchFamily="49" charset="-122"/>
                          </a:rPr>
                          <m:t>𝑡</m:t>
                        </m:r>
                      </m:sub>
                    </m:sSub>
                  </m:oMath>
                </a14:m>
                <a:r>
                  <a:rPr lang="zh-CN" altLang="ar-AE" dirty="0">
                    <a:latin typeface="Times New Roman" panose="02020603050405020304" pitchFamily="18" charset="0"/>
                    <a:ea typeface="楷体" panose="02010609060101010101" pitchFamily="49" charset="-122"/>
                  </a:rPr>
                  <a:t>，</a:t>
                </a:r>
                <a:r>
                  <a:rPr lang="zh-CN" altLang="en-US" dirty="0">
                    <a:latin typeface="Times New Roman" panose="02020603050405020304" pitchFamily="18" charset="0"/>
                    <a:ea typeface="楷体" panose="02010609060101010101" pitchFamily="49" charset="-122"/>
                  </a:rPr>
                  <a:t>还依赖于条件输入 </a:t>
                </a:r>
                <a14:m>
                  <m:oMath xmlns:m="http://schemas.openxmlformats.org/officeDocument/2006/math">
                    <m:r>
                      <a:rPr lang="zh-CN" altLang="en-US">
                        <a:latin typeface="Cambria Math" panose="02040503050406030204" pitchFamily="18" charset="0"/>
                        <a:ea typeface="楷体" panose="02010609060101010101" pitchFamily="49" charset="-122"/>
                      </a:rPr>
                      <m:t>𝐜</m:t>
                    </m:r>
                  </m:oMath>
                </a14:m>
                <a:r>
                  <a:rPr lang="en-US" altLang="zh-CN" dirty="0">
                    <a:latin typeface="Times New Roman" panose="02020603050405020304" pitchFamily="18" charset="0"/>
                    <a:ea typeface="楷体" panose="02010609060101010101" pitchFamily="49" charset="-122"/>
                  </a:rPr>
                  <a:t>. </a:t>
                </a:r>
                <a:endParaRPr lang="zh-CN" altLang="en-US" dirty="0">
                  <a:latin typeface="Times New Roman" panose="02020603050405020304" pitchFamily="18" charset="0"/>
                  <a:ea typeface="楷体" panose="02010609060101010101" pitchFamily="49" charset="-122"/>
                </a:endParaRPr>
              </a:p>
              <a:p>
                <a:pPr>
                  <a:buNone/>
                </a:pPr>
                <a:endParaRPr lang="ar-AE" altLang="zh-CN" dirty="0">
                  <a:latin typeface="Times New Roman" panose="02020603050405020304" pitchFamily="18" charset="0"/>
                  <a:ea typeface="楷体" panose="02010609060101010101" pitchFamily="49" charset="-122"/>
                </a:endParaRPr>
              </a:p>
            </p:txBody>
          </p:sp>
        </mc:Choice>
        <mc:Fallback xmlns="">
          <p:sp>
            <p:nvSpPr>
              <p:cNvPr id="15" name="文本框 14">
                <a:extLst>
                  <a:ext uri="{FF2B5EF4-FFF2-40B4-BE49-F238E27FC236}">
                    <a16:creationId xmlns:a16="http://schemas.microsoft.com/office/drawing/2014/main" id="{31D7F38D-8132-8E7A-908D-EDB6F930950E}"/>
                  </a:ext>
                </a:extLst>
              </p:cNvPr>
              <p:cNvSpPr txBox="1">
                <a:spLocks noRot="1" noChangeAspect="1" noMove="1" noResize="1" noEditPoints="1" noAdjustHandles="1" noChangeArrowheads="1" noChangeShapeType="1" noTextEdit="1"/>
              </p:cNvSpPr>
              <p:nvPr/>
            </p:nvSpPr>
            <p:spPr>
              <a:xfrm>
                <a:off x="122237" y="1363848"/>
                <a:ext cx="11947526" cy="1200329"/>
              </a:xfrm>
              <a:prstGeom prst="rect">
                <a:avLst/>
              </a:prstGeom>
              <a:blipFill>
                <a:blip r:embed="rId2"/>
                <a:stretch>
                  <a:fillRect l="-408" t="-4061"/>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8B584C74-E0B6-D798-F486-118B8CC79894}"/>
              </a:ext>
            </a:extLst>
          </p:cNvPr>
          <p:cNvPicPr>
            <a:picLocks noChangeAspect="1"/>
          </p:cNvPicPr>
          <p:nvPr/>
        </p:nvPicPr>
        <p:blipFill>
          <a:blip r:embed="rId3"/>
          <a:stretch>
            <a:fillRect/>
          </a:stretch>
        </p:blipFill>
        <p:spPr>
          <a:xfrm>
            <a:off x="940664" y="2390928"/>
            <a:ext cx="3211120" cy="3964218"/>
          </a:xfrm>
          <a:prstGeom prst="rect">
            <a:avLst/>
          </a:prstGeom>
        </p:spPr>
      </p:pic>
      <p:sp>
        <p:nvSpPr>
          <p:cNvPr id="17" name="文本框 16">
            <a:extLst>
              <a:ext uri="{FF2B5EF4-FFF2-40B4-BE49-F238E27FC236}">
                <a16:creationId xmlns:a16="http://schemas.microsoft.com/office/drawing/2014/main" id="{B7285CED-7F70-0161-D2F4-0A70220778E1}"/>
              </a:ext>
            </a:extLst>
          </p:cNvPr>
          <p:cNvSpPr txBox="1"/>
          <p:nvPr/>
        </p:nvSpPr>
        <p:spPr>
          <a:xfrm>
            <a:off x="4414845" y="2571041"/>
            <a:ext cx="7392144" cy="369332"/>
          </a:xfrm>
          <a:prstGeom prst="rect">
            <a:avLst/>
          </a:prstGeom>
          <a:noFill/>
        </p:spPr>
        <p:txBody>
          <a:bodyPr wrap="square">
            <a:spAutoFit/>
          </a:bodyPr>
          <a:lstStyle/>
          <a:p>
            <a:r>
              <a:rPr lang="en-US" altLang="zh-CN" dirty="0">
                <a:latin typeface="Times New Roman" panose="02020603050405020304" pitchFamily="18" charset="0"/>
                <a:ea typeface="楷体" panose="02010609060101010101" pitchFamily="49" charset="-122"/>
              </a:rPr>
              <a:t>Stable Diffusion 2</a:t>
            </a:r>
            <a:r>
              <a:rPr lang="zh-CN" altLang="en-US" dirty="0">
                <a:latin typeface="Times New Roman" panose="02020603050405020304" pitchFamily="18" charset="0"/>
                <a:ea typeface="楷体" panose="02010609060101010101" pitchFamily="49" charset="-122"/>
              </a:rPr>
              <a:t>便是一个基于条件</a:t>
            </a:r>
            <a:r>
              <a:rPr lang="en-US" altLang="zh-CN" dirty="0">
                <a:latin typeface="Times New Roman" panose="02020603050405020304" pitchFamily="18" charset="0"/>
                <a:ea typeface="楷体" panose="02010609060101010101" pitchFamily="49" charset="-122"/>
              </a:rPr>
              <a:t>(Condition-Based)</a:t>
            </a:r>
            <a:r>
              <a:rPr lang="zh-CN" altLang="en-US" dirty="0">
                <a:latin typeface="Times New Roman" panose="02020603050405020304" pitchFamily="18" charset="0"/>
                <a:ea typeface="楷体" panose="02010609060101010101" pitchFamily="49" charset="-122"/>
              </a:rPr>
              <a:t>的生成模型</a:t>
            </a:r>
          </a:p>
        </p:txBody>
      </p:sp>
      <p:sp>
        <p:nvSpPr>
          <p:cNvPr id="18" name="文本框 17">
            <a:extLst>
              <a:ext uri="{FF2B5EF4-FFF2-40B4-BE49-F238E27FC236}">
                <a16:creationId xmlns:a16="http://schemas.microsoft.com/office/drawing/2014/main" id="{56DDEB9D-B322-55D0-3F36-6472386BCD82}"/>
              </a:ext>
            </a:extLst>
          </p:cNvPr>
          <p:cNvSpPr txBox="1"/>
          <p:nvPr/>
        </p:nvSpPr>
        <p:spPr>
          <a:xfrm>
            <a:off x="4526079" y="2900708"/>
            <a:ext cx="6892290" cy="646331"/>
          </a:xfrm>
          <a:prstGeom prst="rect">
            <a:avLst/>
          </a:prstGeom>
          <a:noFill/>
        </p:spPr>
        <p:txBody>
          <a:bodyPr wrap="square">
            <a:spAutoFit/>
          </a:bodyPr>
          <a:lstStyle/>
          <a:p>
            <a:r>
              <a:rPr lang="zh-CN" altLang="en-US" dirty="0">
                <a:latin typeface="Times New Roman" panose="02020603050405020304" pitchFamily="18" charset="0"/>
                <a:ea typeface="楷体" panose="02010609060101010101" pitchFamily="49" charset="-122"/>
              </a:rPr>
              <a:t>它根据用户给出的提示词，以其作为指导进行去噪，生成用户想要生成的图像</a:t>
            </a:r>
            <a:r>
              <a:rPr lang="en-US" altLang="zh-CN" dirty="0">
                <a:latin typeface="Times New Roman" panose="02020603050405020304" pitchFamily="18" charset="0"/>
                <a:ea typeface="楷体" panose="02010609060101010101" pitchFamily="49" charset="-122"/>
              </a:rPr>
              <a:t>. </a:t>
            </a:r>
            <a:r>
              <a:rPr lang="zh-CN" altLang="en-US" dirty="0">
                <a:latin typeface="Times New Roman" panose="02020603050405020304" pitchFamily="18" charset="0"/>
                <a:ea typeface="楷体" panose="02010609060101010101" pitchFamily="49" charset="-122"/>
              </a:rPr>
              <a:t>示意图如下</a:t>
            </a:r>
          </a:p>
        </p:txBody>
      </p:sp>
      <p:pic>
        <p:nvPicPr>
          <p:cNvPr id="19" name="图片 18">
            <a:extLst>
              <a:ext uri="{FF2B5EF4-FFF2-40B4-BE49-F238E27FC236}">
                <a16:creationId xmlns:a16="http://schemas.microsoft.com/office/drawing/2014/main" id="{868E6B31-07A7-D6D9-733B-FA5C340CA1D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634789" y="4587281"/>
            <a:ext cx="1615440" cy="1615440"/>
          </a:xfrm>
          <a:prstGeom prst="rect">
            <a:avLst/>
          </a:prstGeom>
          <a:ln>
            <a:noFill/>
          </a:ln>
          <a:effectLst>
            <a:outerShdw blurRad="190500" algn="tl" rotWithShape="0">
              <a:srgbClr val="000000">
                <a:alpha val="70000"/>
              </a:srgbClr>
            </a:outerShdw>
          </a:effectLst>
        </p:spPr>
      </p:pic>
      <p:pic>
        <p:nvPicPr>
          <p:cNvPr id="20" name="图片 19">
            <a:extLst>
              <a:ext uri="{FF2B5EF4-FFF2-40B4-BE49-F238E27FC236}">
                <a16:creationId xmlns:a16="http://schemas.microsoft.com/office/drawing/2014/main" id="{1BA7DAE4-EB8A-5239-7E1E-5E4749AE0A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5589" y="4587281"/>
            <a:ext cx="1615440" cy="1615440"/>
          </a:xfrm>
          <a:prstGeom prst="rect">
            <a:avLst/>
          </a:prstGeom>
          <a:ln>
            <a:noFill/>
          </a:ln>
          <a:effectLst>
            <a:outerShdw blurRad="190500" algn="tl" rotWithShape="0">
              <a:srgbClr val="000000">
                <a:alpha val="70000"/>
              </a:srgbClr>
            </a:outerShdw>
          </a:effectLst>
        </p:spPr>
      </p:pic>
      <p:cxnSp>
        <p:nvCxnSpPr>
          <p:cNvPr id="21" name="连接符: 肘形 20">
            <a:extLst>
              <a:ext uri="{FF2B5EF4-FFF2-40B4-BE49-F238E27FC236}">
                <a16:creationId xmlns:a16="http://schemas.microsoft.com/office/drawing/2014/main" id="{72666AD7-90F5-E456-0BD3-7DCFA5912E08}"/>
              </a:ext>
            </a:extLst>
          </p:cNvPr>
          <p:cNvCxnSpPr>
            <a:cxnSpLocks/>
            <a:stCxn id="19" idx="0"/>
            <a:endCxn id="20" idx="0"/>
          </p:cNvCxnSpPr>
          <p:nvPr/>
        </p:nvCxnSpPr>
        <p:spPr>
          <a:xfrm rot="5400000" flipH="1" flipV="1">
            <a:off x="7737909" y="3291881"/>
            <a:ext cx="12700" cy="2590800"/>
          </a:xfrm>
          <a:prstGeom prst="bentConnector3">
            <a:avLst>
              <a:gd name="adj1" fmla="val 3240000"/>
            </a:avLst>
          </a:prstGeom>
          <a:ln>
            <a:tailEnd type="triangle"/>
          </a:ln>
        </p:spPr>
        <p:style>
          <a:lnRef idx="2">
            <a:schemeClr val="dk1"/>
          </a:lnRef>
          <a:fillRef idx="0">
            <a:schemeClr val="dk1"/>
          </a:fillRef>
          <a:effectRef idx="1">
            <a:schemeClr val="dk1"/>
          </a:effectRef>
          <a:fontRef idx="minor">
            <a:schemeClr val="tx1"/>
          </a:fontRef>
        </p:style>
      </p:cxnSp>
      <p:sp>
        <p:nvSpPr>
          <p:cNvPr id="22" name="文本框 21">
            <a:extLst>
              <a:ext uri="{FF2B5EF4-FFF2-40B4-BE49-F238E27FC236}">
                <a16:creationId xmlns:a16="http://schemas.microsoft.com/office/drawing/2014/main" id="{2976B19B-450E-AA5A-8946-49530413E1C6}"/>
              </a:ext>
            </a:extLst>
          </p:cNvPr>
          <p:cNvSpPr txBox="1"/>
          <p:nvPr/>
        </p:nvSpPr>
        <p:spPr>
          <a:xfrm>
            <a:off x="5517949" y="3894863"/>
            <a:ext cx="4452620" cy="307777"/>
          </a:xfrm>
          <a:prstGeom prst="rect">
            <a:avLst/>
          </a:prstGeom>
          <a:noFill/>
        </p:spPr>
        <p:txBody>
          <a:bodyPr wrap="square" rtlCol="0">
            <a:spAutoFit/>
          </a:bodyPr>
          <a:lstStyle/>
          <a:p>
            <a:pPr algn="ctr"/>
            <a:r>
              <a:rPr lang="en-US" altLang="zh-CN" sz="1400" dirty="0">
                <a:latin typeface="苹方-简" panose="020B0400000000000000" pitchFamily="34" charset="-122"/>
                <a:ea typeface="苹方-简" panose="020B0400000000000000" pitchFamily="34" charset="-122"/>
              </a:rPr>
              <a:t>Prompt: A woman, red hair, blue jacket</a:t>
            </a:r>
            <a:endParaRPr lang="zh-CN" altLang="en-US" sz="1400" dirty="0">
              <a:latin typeface="苹方-简" panose="020B0400000000000000" pitchFamily="34" charset="-122"/>
              <a:ea typeface="苹方-简" panose="020B0400000000000000" pitchFamily="34" charset="-122"/>
            </a:endParaRPr>
          </a:p>
        </p:txBody>
      </p:sp>
      <p:cxnSp>
        <p:nvCxnSpPr>
          <p:cNvPr id="23" name="直接箭头连接符 22">
            <a:extLst>
              <a:ext uri="{FF2B5EF4-FFF2-40B4-BE49-F238E27FC236}">
                <a16:creationId xmlns:a16="http://schemas.microsoft.com/office/drawing/2014/main" id="{CEB85DBC-B8B5-166B-BC72-35EDA8ED3749}"/>
              </a:ext>
            </a:extLst>
          </p:cNvPr>
          <p:cNvCxnSpPr>
            <a:cxnSpLocks/>
          </p:cNvCxnSpPr>
          <p:nvPr/>
        </p:nvCxnSpPr>
        <p:spPr>
          <a:xfrm>
            <a:off x="7233603" y="5395001"/>
            <a:ext cx="97536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537A15A-CF12-77D2-3EF0-59FD7C6121D7}"/>
                  </a:ext>
                </a:extLst>
              </p:cNvPr>
              <p:cNvSpPr txBox="1"/>
              <p:nvPr/>
            </p:nvSpPr>
            <p:spPr>
              <a:xfrm>
                <a:off x="5517949" y="5084695"/>
                <a:ext cx="4452620" cy="307777"/>
              </a:xfrm>
              <a:prstGeom prst="rect">
                <a:avLst/>
              </a:prstGeom>
              <a:noFill/>
            </p:spPr>
            <p:txBody>
              <a:bodyPr wrap="square" rtlCol="0">
                <a:spAutoFit/>
              </a:bodyPr>
              <a:lstStyle/>
              <a:p>
                <a:pPr algn="ctr"/>
                <a14:m>
                  <m:oMath xmlns:m="http://schemas.openxmlformats.org/officeDocument/2006/math">
                    <m:r>
                      <a:rPr lang="en-US" altLang="zh-CN" sz="1400" b="1" i="1" dirty="0" smtClean="0">
                        <a:solidFill>
                          <a:schemeClr val="tx1"/>
                        </a:solidFill>
                        <a:latin typeface="Cambria Math" panose="02040503050406030204" pitchFamily="18" charset="0"/>
                        <a:ea typeface="苹方-简" panose="020B0400000000000000" pitchFamily="34" charset="-122"/>
                      </a:rPr>
                      <m:t>𝑻</m:t>
                    </m:r>
                    <m:r>
                      <a:rPr lang="en-US" altLang="zh-CN" sz="1400" b="1" i="1" dirty="0" smtClean="0">
                        <a:solidFill>
                          <a:schemeClr val="tx1"/>
                        </a:solidFill>
                        <a:latin typeface="Cambria Math" panose="02040503050406030204" pitchFamily="18" charset="0"/>
                        <a:ea typeface="苹方-简" panose="020B0400000000000000" pitchFamily="34" charset="-122"/>
                      </a:rPr>
                      <m:t> </m:t>
                    </m:r>
                  </m:oMath>
                </a14:m>
                <a:r>
                  <a:rPr lang="en-US" altLang="zh-CN" sz="1400" b="1" dirty="0">
                    <a:solidFill>
                      <a:schemeClr val="tx1"/>
                    </a:solidFill>
                    <a:latin typeface="苹方-简" panose="020B0400000000000000" pitchFamily="34" charset="-122"/>
                    <a:ea typeface="苹方-简" panose="020B0400000000000000" pitchFamily="34" charset="-122"/>
                  </a:rPr>
                  <a:t>steps</a:t>
                </a:r>
                <a:endParaRPr lang="zh-CN" altLang="en-US" sz="1400" b="1" dirty="0">
                  <a:solidFill>
                    <a:schemeClr val="tx1"/>
                  </a:solidFill>
                  <a:latin typeface="苹方-简" panose="020B0400000000000000" pitchFamily="34" charset="-122"/>
                  <a:ea typeface="苹方-简" panose="020B0400000000000000" pitchFamily="34" charset="-122"/>
                </a:endParaRPr>
              </a:p>
            </p:txBody>
          </p:sp>
        </mc:Choice>
        <mc:Fallback xmlns="">
          <p:sp>
            <p:nvSpPr>
              <p:cNvPr id="24" name="文本框 23">
                <a:extLst>
                  <a:ext uri="{FF2B5EF4-FFF2-40B4-BE49-F238E27FC236}">
                    <a16:creationId xmlns:a16="http://schemas.microsoft.com/office/drawing/2014/main" id="{B537A15A-CF12-77D2-3EF0-59FD7C6121D7}"/>
                  </a:ext>
                </a:extLst>
              </p:cNvPr>
              <p:cNvSpPr txBox="1">
                <a:spLocks noRot="1" noChangeAspect="1" noMove="1" noResize="1" noEditPoints="1" noAdjustHandles="1" noChangeArrowheads="1" noChangeShapeType="1" noTextEdit="1"/>
              </p:cNvSpPr>
              <p:nvPr/>
            </p:nvSpPr>
            <p:spPr>
              <a:xfrm>
                <a:off x="5517949" y="5084695"/>
                <a:ext cx="4452620" cy="307777"/>
              </a:xfrm>
              <a:prstGeom prst="rect">
                <a:avLst/>
              </a:prstGeom>
              <a:blipFill>
                <a:blip r:embed="rId6"/>
                <a:stretch>
                  <a:fillRect t="-1961" b="-21569"/>
                </a:stretch>
              </a:blipFill>
            </p:spPr>
            <p:txBody>
              <a:bodyPr/>
              <a:lstStyle/>
              <a:p>
                <a:r>
                  <a:rPr lang="zh-CN" altLang="en-US">
                    <a:noFill/>
                  </a:rPr>
                  <a:t> </a:t>
                </a:r>
              </a:p>
            </p:txBody>
          </p:sp>
        </mc:Fallback>
      </mc:AlternateContent>
      <p:sp>
        <p:nvSpPr>
          <p:cNvPr id="25" name="灯片编号占位符 4">
            <a:extLst>
              <a:ext uri="{FF2B5EF4-FFF2-40B4-BE49-F238E27FC236}">
                <a16:creationId xmlns:a16="http://schemas.microsoft.com/office/drawing/2014/main" id="{27A1BB23-4641-B625-1E30-DB91A9019E08}"/>
              </a:ext>
            </a:extLst>
          </p:cNvPr>
          <p:cNvSpPr>
            <a:spLocks noGrp="1"/>
          </p:cNvSpPr>
          <p:nvPr>
            <p:ph type="sldNum" sz="quarter" idx="11"/>
          </p:nvPr>
        </p:nvSpPr>
        <p:spPr>
          <a:xfrm>
            <a:off x="-78994" y="6421319"/>
            <a:ext cx="639192" cy="457200"/>
          </a:xfrm>
        </p:spPr>
        <p:txBody>
          <a:bodyPr/>
          <a:lstStyle/>
          <a:p>
            <a:pPr>
              <a:defRPr/>
            </a:pPr>
            <a:fld id="{EE1B529C-1E6E-4F5D-9841-856A1415EE4D}" type="slidenum">
              <a:rPr lang="en-US" altLang="zh-CN" sz="2400" smtClean="0"/>
              <a:pPr>
                <a:defRPr/>
              </a:pPr>
              <a:t>9</a:t>
            </a:fld>
            <a:endParaRPr lang="en-US" altLang="zh-CN" sz="2400" dirty="0"/>
          </a:p>
        </p:txBody>
      </p:sp>
    </p:spTree>
    <p:extLst>
      <p:ext uri="{BB962C8B-B14F-4D97-AF65-F5344CB8AC3E}">
        <p14:creationId xmlns:p14="http://schemas.microsoft.com/office/powerpoint/2010/main" val="2992481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heme/theme1.xml><?xml version="1.0" encoding="utf-8"?>
<a:theme xmlns:a="http://schemas.openxmlformats.org/drawingml/2006/main" name="117TGp_report_diagram_v2">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117TGp_report_diagram_v2">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themeOverride>
</file>

<file path=docProps/app.xml><?xml version="1.0" encoding="utf-8"?>
<Properties xmlns="http://schemas.openxmlformats.org/officeDocument/2006/extended-properties" xmlns:vt="http://schemas.openxmlformats.org/officeDocument/2006/docPropsVTypes">
  <Template>117TGp_report_diagram_v2</Template>
  <TotalTime>12344</TotalTime>
  <Words>2256</Words>
  <Application>Microsoft Office PowerPoint</Application>
  <PresentationFormat>宽屏</PresentationFormat>
  <Paragraphs>284</Paragraphs>
  <Slides>23</Slides>
  <Notes>9</Notes>
  <HiddenSlides>3</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23</vt:i4>
      </vt:variant>
    </vt:vector>
  </HeadingPairs>
  <TitlesOfParts>
    <vt:vector size="40" baseType="lpstr">
      <vt:lpstr>Yu Gothic UI</vt:lpstr>
      <vt:lpstr>黑体</vt:lpstr>
      <vt:lpstr>华文楷体</vt:lpstr>
      <vt:lpstr>华文行楷</vt:lpstr>
      <vt:lpstr>楷体</vt:lpstr>
      <vt:lpstr>苹方-简</vt:lpstr>
      <vt:lpstr>宋体</vt:lpstr>
      <vt:lpstr>微软雅黑</vt:lpstr>
      <vt:lpstr>微软雅黑</vt:lpstr>
      <vt:lpstr>Arial</vt:lpstr>
      <vt:lpstr>Calibri</vt:lpstr>
      <vt:lpstr>Cambria Math</vt:lpstr>
      <vt:lpstr>Times New Roman</vt:lpstr>
      <vt:lpstr>Verdana</vt:lpstr>
      <vt:lpstr>Wingdings</vt:lpstr>
      <vt:lpstr>117TGp_report_diagram_v2</vt:lpstr>
      <vt:lpstr>1_117TGp_report_diagram_v2</vt:lpstr>
      <vt:lpstr>基于语义先验图与目标边缘增强的 条件扩散模型单目深度估计</vt:lpstr>
      <vt:lpstr>目录</vt:lpstr>
      <vt:lpstr>1.研 究 背 景 及 意 义</vt:lpstr>
      <vt:lpstr>2.研 究 现 状</vt:lpstr>
      <vt:lpstr>3.研 究 现 状</vt:lpstr>
      <vt:lpstr>4.理 论 依 据</vt:lpstr>
      <vt:lpstr>4.理 论 依 据</vt:lpstr>
      <vt:lpstr>4.理 论 依 据</vt:lpstr>
      <vt:lpstr>4.理 论 依 据</vt:lpstr>
      <vt:lpstr>5.研 究 问 题</vt:lpstr>
      <vt:lpstr>5.研 究 问 题</vt:lpstr>
      <vt:lpstr>6.研 究 内 容</vt:lpstr>
      <vt:lpstr>6.研 究 内 容</vt:lpstr>
      <vt:lpstr>7.实 验 结果</vt:lpstr>
      <vt:lpstr>8.数 据 集</vt:lpstr>
      <vt:lpstr>8.数 据 集</vt:lpstr>
      <vt:lpstr>9.创新点总结</vt:lpstr>
      <vt:lpstr>进度安排</vt:lpstr>
      <vt:lpstr>11.参 考 文 献</vt:lpstr>
      <vt:lpstr>PowerPoint 演示文稿</vt:lpstr>
      <vt:lpstr>3.研 究 内 容</vt:lpstr>
      <vt:lpstr>4.技 术 方 案</vt:lpstr>
      <vt:lpstr>4.技 术 方 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YuanShuai</dc:creator>
  <cp:lastModifiedBy>Haruko386 Hare</cp:lastModifiedBy>
  <cp:revision>674</cp:revision>
  <dcterms:created xsi:type="dcterms:W3CDTF">2014-10-13T23:54:23Z</dcterms:created>
  <dcterms:modified xsi:type="dcterms:W3CDTF">2025-10-31T04:11:15Z</dcterms:modified>
</cp:coreProperties>
</file>